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tags/tag4.xml" ContentType="application/vnd.openxmlformats-officedocument.presentationml.tags+xml"/>
  <Override PartName="/ppt/notesSlides/notesSlide25.xml" ContentType="application/vnd.openxmlformats-officedocument.presentationml.notesSlide+xml"/>
  <Override PartName="/ppt/tags/tag5.xml" ContentType="application/vnd.openxmlformats-officedocument.presentationml.tags+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31"/>
  </p:notesMasterIdLst>
  <p:sldIdLst>
    <p:sldId id="256" r:id="rId4"/>
    <p:sldId id="304" r:id="rId5"/>
    <p:sldId id="257" r:id="rId6"/>
    <p:sldId id="259" r:id="rId7"/>
    <p:sldId id="302" r:id="rId8"/>
    <p:sldId id="288" r:id="rId9"/>
    <p:sldId id="290" r:id="rId10"/>
    <p:sldId id="289" r:id="rId11"/>
    <p:sldId id="297" r:id="rId12"/>
    <p:sldId id="277" r:id="rId13"/>
    <p:sldId id="271" r:id="rId14"/>
    <p:sldId id="275" r:id="rId15"/>
    <p:sldId id="262" r:id="rId16"/>
    <p:sldId id="298" r:id="rId17"/>
    <p:sldId id="273" r:id="rId18"/>
    <p:sldId id="281" r:id="rId19"/>
    <p:sldId id="274" r:id="rId20"/>
    <p:sldId id="282" r:id="rId21"/>
    <p:sldId id="291" r:id="rId22"/>
    <p:sldId id="278" r:id="rId23"/>
    <p:sldId id="272" r:id="rId24"/>
    <p:sldId id="294" r:id="rId25"/>
    <p:sldId id="295" r:id="rId26"/>
    <p:sldId id="299" r:id="rId27"/>
    <p:sldId id="306" r:id="rId28"/>
    <p:sldId id="308" r:id="rId29"/>
    <p:sldId id="258" r:id="rId30"/>
  </p:sldIdLst>
  <p:sldSz cx="9144000" cy="6858000" type="screen4x3"/>
  <p:notesSz cx="7010400" cy="9296400"/>
  <p:custDataLst>
    <p:tags r:id="rId32"/>
  </p:custDataLst>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198" autoAdjust="0"/>
  </p:normalViewPr>
  <p:slideViewPr>
    <p:cSldViewPr>
      <p:cViewPr varScale="1">
        <p:scale>
          <a:sx n="75" d="100"/>
          <a:sy n="75" d="100"/>
        </p:scale>
        <p:origin x="-2316" y="-102"/>
      </p:cViewPr>
      <p:guideLst>
        <p:guide orient="horz" pos="2160"/>
        <p:guide pos="2880"/>
      </p:guideLst>
    </p:cSldViewPr>
  </p:slideViewPr>
  <p:notesTextViewPr>
    <p:cViewPr>
      <p:scale>
        <a:sx n="1" d="1"/>
        <a:sy n="1" d="1"/>
      </p:scale>
      <p:origin x="0" y="0"/>
    </p:cViewPr>
  </p:notesTextViewPr>
  <p:sorterViewPr>
    <p:cViewPr>
      <p:scale>
        <a:sx n="200" d="100"/>
        <a:sy n="200" d="100"/>
      </p:scale>
      <p:origin x="0" y="0"/>
    </p:cViewPr>
  </p:sorterViewPr>
  <p:notesViewPr>
    <p:cSldViewPr>
      <p:cViewPr varScale="1">
        <p:scale>
          <a:sx n="87" d="100"/>
          <a:sy n="87" d="100"/>
        </p:scale>
        <p:origin x="-3780" y="-6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gs" Target="tags/tag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eaLnBrk="1" hangingPunct="1">
              <a:defRPr sz="1200"/>
            </a:lvl1pPr>
          </a:lstStyle>
          <a:p>
            <a:pPr>
              <a:defRPr/>
            </a:pPr>
            <a:fld id="{37413974-042F-45C3-9B81-7AE6AB8E6FC0}" type="datetimeFigureOut">
              <a:rPr lang="en-US"/>
              <a:pPr>
                <a:defRPr/>
              </a:pPr>
              <a:t>12/16/2016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259E85BA-D6DC-4E6E-AD4C-36B7E9659DF8}" type="slidenum">
              <a:rPr lang="en-US" altLang="en-US"/>
              <a:pPr/>
              <a:t>‹#›</a:t>
            </a:fld>
            <a:endParaRPr lang="en-US" altLang="en-US"/>
          </a:p>
        </p:txBody>
      </p:sp>
    </p:spTree>
    <p:extLst>
      <p:ext uri="{BB962C8B-B14F-4D97-AF65-F5344CB8AC3E}">
        <p14:creationId xmlns:p14="http://schemas.microsoft.com/office/powerpoint/2010/main" val="23290566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08F36543-7B09-47F0-BF91-3054F9F698EF}" type="slidenum">
              <a:rPr lang="en-US" altLang="en-US"/>
              <a:pPr>
                <a:spcBef>
                  <a:spcPct val="0"/>
                </a:spcBef>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0"/>
              </a:spcBef>
              <a:defRPr/>
            </a:pPr>
            <a:r>
              <a:rPr lang="en-US" altLang="en-US" dirty="0"/>
              <a:t>Let’s review </a:t>
            </a:r>
            <a:r>
              <a:rPr lang="en-US" altLang="en-US" b="1" dirty="0"/>
              <a:t>Part 2</a:t>
            </a:r>
            <a:r>
              <a:rPr lang="en-US" altLang="en-US" dirty="0"/>
              <a:t> of the package: </a:t>
            </a:r>
          </a:p>
          <a:p>
            <a:pPr eaLnBrk="1" hangingPunct="1">
              <a:spcBef>
                <a:spcPts val="0"/>
              </a:spcBef>
              <a:defRPr/>
            </a:pPr>
            <a:endParaRPr lang="en-US" altLang="en-US" dirty="0"/>
          </a:p>
          <a:p>
            <a:pPr marL="228600" indent="-228600" eaLnBrk="1" hangingPunct="1">
              <a:spcBef>
                <a:spcPts val="0"/>
              </a:spcBef>
              <a:buFont typeface="+mj-lt"/>
              <a:buAutoNum type="arabicPeriod"/>
              <a:defRPr/>
            </a:pPr>
            <a:r>
              <a:rPr lang="en-US" altLang="en-US" dirty="0"/>
              <a:t>Incorporate the remaining general update provisions that were separated from the proposed Revised Total Coliform Rule (RTCR) as ordered by the EQB </a:t>
            </a:r>
          </a:p>
          <a:p>
            <a:pPr marL="228600" indent="-228600" eaLnBrk="1" hangingPunct="1">
              <a:spcBef>
                <a:spcPts val="0"/>
              </a:spcBef>
              <a:buFont typeface="+mj-lt"/>
              <a:buAutoNum type="arabicPeriod"/>
              <a:defRPr/>
            </a:pPr>
            <a:r>
              <a:rPr lang="en-US" altLang="en-US" b="1" dirty="0"/>
              <a:t>Establish new annual fees and amend existing permit fees</a:t>
            </a:r>
          </a:p>
          <a:p>
            <a:pPr marL="228600" indent="-228600" eaLnBrk="1" hangingPunct="1">
              <a:spcBef>
                <a:spcPts val="0"/>
              </a:spcBef>
              <a:buFont typeface="+mj-lt"/>
              <a:buAutoNum type="arabicPeriod"/>
              <a:defRPr/>
            </a:pPr>
            <a:r>
              <a:rPr lang="en-US" altLang="en-US" dirty="0"/>
              <a:t>Incorporate additional general updates that will: </a:t>
            </a:r>
          </a:p>
          <a:p>
            <a:pPr marL="628650" lvl="1" indent="-171450" eaLnBrk="1" hangingPunct="1">
              <a:spcBef>
                <a:spcPts val="0"/>
              </a:spcBef>
              <a:buFont typeface="Arial" panose="020B0604020202020204" pitchFamily="34" charset="0"/>
              <a:buChar char="•"/>
              <a:defRPr/>
            </a:pPr>
            <a:r>
              <a:rPr lang="en-US" altLang="en-US" dirty="0"/>
              <a:t>Establish the regulatory basis for issuing general permits</a:t>
            </a:r>
          </a:p>
          <a:p>
            <a:pPr marL="628650" lvl="1" indent="-171450" eaLnBrk="1" hangingPunct="1">
              <a:spcBef>
                <a:spcPts val="0"/>
              </a:spcBef>
              <a:buFont typeface="Arial" panose="020B0604020202020204" pitchFamily="34" charset="0"/>
              <a:buChar char="•"/>
              <a:defRPr/>
            </a:pPr>
            <a:r>
              <a:rPr lang="en-US" altLang="en-US" dirty="0"/>
              <a:t>Clarify that NCWSs require a permit or approval from DEP prior to construction or operation</a:t>
            </a:r>
          </a:p>
          <a:p>
            <a:pPr marL="628650" lvl="1" indent="-171450" eaLnBrk="1" hangingPunct="1">
              <a:spcBef>
                <a:spcPts val="0"/>
              </a:spcBef>
              <a:buFont typeface="Arial" panose="020B0604020202020204" pitchFamily="34" charset="0"/>
              <a:buChar char="•"/>
              <a:defRPr/>
            </a:pPr>
            <a:r>
              <a:rPr lang="en-US" altLang="en-US" dirty="0"/>
              <a:t>Address concerns related to gaps in monitoring and tracking of back-up water sources and entry points</a:t>
            </a:r>
          </a:p>
          <a:p>
            <a:pPr eaLnBrk="1" hangingPunct="1">
              <a:spcBef>
                <a:spcPts val="0"/>
              </a:spcBef>
              <a:buFont typeface="Arial" panose="020B0604020202020204" pitchFamily="34" charset="0"/>
              <a:buNone/>
              <a:defRPr/>
            </a:pPr>
            <a:endParaRPr lang="en-US" altLang="en-US" dirty="0"/>
          </a:p>
          <a:p>
            <a:pPr eaLnBrk="1" hangingPunct="1">
              <a:spcBef>
                <a:spcPct val="0"/>
              </a:spcBef>
              <a:defRPr/>
            </a:pPr>
            <a:endParaRPr lang="en-US" altLang="en-US" dirty="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2BEA0AFD-D827-4779-92D2-8EB3BAF3C72D}" type="slidenum">
              <a:rPr lang="en-US" altLang="en-US"/>
              <a:pPr>
                <a:spcBef>
                  <a:spcPct val="0"/>
                </a:spcBef>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defRPr/>
            </a:pPr>
            <a:r>
              <a:rPr lang="en-US" altLang="en-US" dirty="0"/>
              <a:t>Some of you may remember a previous initiative in 2010 to move forward with a proposed rulemaking package for fees.  That package was later withdrawn.  However, it formed the basis and structure for this package.  Let’s review some key points about the fees:</a:t>
            </a:r>
          </a:p>
          <a:p>
            <a:pPr eaLnBrk="1" hangingPunct="1">
              <a:defRPr/>
            </a:pPr>
            <a:endParaRPr lang="en-US" altLang="en-US" dirty="0"/>
          </a:p>
          <a:p>
            <a:pPr marL="342900" indent="-342900">
              <a:spcBef>
                <a:spcPct val="20000"/>
              </a:spcBef>
              <a:buFont typeface="Arial" panose="020B0604020202020204" pitchFamily="34" charset="0"/>
              <a:buChar char="•"/>
              <a:defRPr/>
            </a:pPr>
            <a:r>
              <a:rPr lang="en-US" dirty="0">
                <a:solidFill>
                  <a:prstClr val="black"/>
                </a:solidFill>
              </a:rPr>
              <a:t>DEP is seeking to </a:t>
            </a:r>
            <a:r>
              <a:rPr lang="en-US" dirty="0"/>
              <a:t>fill the </a:t>
            </a:r>
            <a:r>
              <a:rPr lang="en-US" b="1" dirty="0"/>
              <a:t>funding</a:t>
            </a:r>
            <a:r>
              <a:rPr lang="en-US" dirty="0"/>
              <a:t> </a:t>
            </a:r>
            <a:r>
              <a:rPr lang="en-US" b="1" dirty="0"/>
              <a:t>gap</a:t>
            </a:r>
            <a:r>
              <a:rPr lang="en-US" dirty="0"/>
              <a:t> </a:t>
            </a:r>
            <a:r>
              <a:rPr lang="en-US" dirty="0">
                <a:solidFill>
                  <a:prstClr val="black"/>
                </a:solidFill>
              </a:rPr>
              <a:t>to ensure sufficient program capacity to protect public health, comply with existing environmental laws and regulations, and maintain primacy.</a:t>
            </a:r>
          </a:p>
          <a:p>
            <a:pPr marL="342900" indent="-342900">
              <a:spcBef>
                <a:spcPct val="20000"/>
              </a:spcBef>
              <a:buFont typeface="Arial" panose="020B0604020202020204" pitchFamily="34" charset="0"/>
              <a:buChar char="•"/>
              <a:defRPr/>
            </a:pPr>
            <a:r>
              <a:rPr lang="en-US" dirty="0">
                <a:solidFill>
                  <a:prstClr val="black"/>
                </a:solidFill>
              </a:rPr>
              <a:t>Fees are intended to </a:t>
            </a:r>
            <a:r>
              <a:rPr lang="en-US" dirty="0"/>
              <a:t>fill the funding gap and </a:t>
            </a:r>
            <a:r>
              <a:rPr lang="en-US" dirty="0">
                <a:solidFill>
                  <a:prstClr val="black"/>
                </a:solidFill>
              </a:rPr>
              <a:t>cover </a:t>
            </a:r>
            <a:r>
              <a:rPr lang="en-US" dirty="0"/>
              <a:t>~ 50</a:t>
            </a:r>
            <a:r>
              <a:rPr lang="en-US" dirty="0">
                <a:solidFill>
                  <a:prstClr val="black"/>
                </a:solidFill>
              </a:rPr>
              <a:t>% of state costs </a:t>
            </a:r>
            <a:r>
              <a:rPr lang="en-US" dirty="0"/>
              <a:t>= $7.5 M. The remaining funds ($7.7 M) will continue to come from the General Fund.</a:t>
            </a:r>
          </a:p>
          <a:p>
            <a:pPr marL="342900" indent="-342900">
              <a:spcBef>
                <a:spcPct val="20000"/>
              </a:spcBef>
              <a:buFont typeface="Arial" panose="020B0604020202020204" pitchFamily="34" charset="0"/>
              <a:buChar char="•"/>
              <a:defRPr/>
            </a:pPr>
            <a:r>
              <a:rPr lang="en-US" dirty="0">
                <a:solidFill>
                  <a:prstClr val="black"/>
                </a:solidFill>
              </a:rPr>
              <a:t>Fees will cover technical services; operations; program management, development and administration; and other state costs. </a:t>
            </a:r>
          </a:p>
          <a:p>
            <a:pPr eaLnBrk="1" hangingPunct="1">
              <a:defRPr/>
            </a:pPr>
            <a:endParaRPr lang="en-US" altLang="en-US" dirty="0"/>
          </a:p>
          <a:p>
            <a:pPr eaLnBrk="1" hangingPunct="1">
              <a:defRPr/>
            </a:pPr>
            <a:r>
              <a:rPr lang="en-US" altLang="en-US" dirty="0"/>
              <a:t>The fees include new annual fees and amended permit fees.  Let’s look at program costs.</a:t>
            </a:r>
          </a:p>
          <a:p>
            <a:pPr eaLnBrk="1" hangingPunct="1">
              <a:spcBef>
                <a:spcPct val="0"/>
              </a:spcBef>
              <a:defRPr/>
            </a:pPr>
            <a:endParaRPr lang="en-US" alt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8233D17-ABD8-49AD-A587-D218E308D1F2}" type="slidenum">
              <a:rPr lang="en-US" altLang="en-US"/>
              <a:pPr>
                <a:spcBef>
                  <a:spcPct val="0"/>
                </a:spcBef>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defRPr/>
            </a:pPr>
            <a:r>
              <a:rPr lang="en-US" altLang="en-US" dirty="0"/>
              <a:t>Total SDW Program Costs and Funding:</a:t>
            </a:r>
          </a:p>
          <a:p>
            <a:pPr eaLnBrk="1" hangingPunct="1">
              <a:defRPr/>
            </a:pPr>
            <a:endParaRPr lang="en-US" altLang="en-US" dirty="0"/>
          </a:p>
          <a:p>
            <a:pPr eaLnBrk="1" hangingPunct="1">
              <a:defRPr/>
            </a:pPr>
            <a:r>
              <a:rPr lang="en-US" altLang="en-US" b="1" dirty="0"/>
              <a:t>Total Costs </a:t>
            </a:r>
            <a:r>
              <a:rPr lang="en-US" altLang="en-US" dirty="0"/>
              <a:t>= Federal ($11.2M) + State ($16M) = </a:t>
            </a:r>
            <a:r>
              <a:rPr lang="en-US" altLang="en-US" b="1" dirty="0"/>
              <a:t>$27.2M</a:t>
            </a:r>
          </a:p>
          <a:p>
            <a:pPr eaLnBrk="1" hangingPunct="1">
              <a:defRPr/>
            </a:pPr>
            <a:endParaRPr lang="en-US" altLang="en-US" dirty="0"/>
          </a:p>
          <a:p>
            <a:pPr eaLnBrk="1" hangingPunct="1">
              <a:defRPr/>
            </a:pPr>
            <a:r>
              <a:rPr lang="en-US" altLang="en-US" dirty="0"/>
              <a:t>Federal funds ($11.2M):</a:t>
            </a:r>
          </a:p>
          <a:p>
            <a:pPr marL="171450" indent="-171450" eaLnBrk="1" hangingPunct="1">
              <a:buFont typeface="Arial" panose="020B0604020202020204" pitchFamily="34" charset="0"/>
              <a:buChar char="•"/>
              <a:defRPr/>
            </a:pPr>
            <a:r>
              <a:rPr lang="en-US" altLang="en-US" dirty="0"/>
              <a:t>PWSS ($4.1M) – 75/25 split; personnel costs (~ 42 FTEs); lab costs; staff training; memberships</a:t>
            </a:r>
          </a:p>
          <a:p>
            <a:pPr marL="171450" indent="-171450" eaLnBrk="1" hangingPunct="1">
              <a:buFont typeface="Arial" panose="020B0604020202020204" pitchFamily="34" charset="0"/>
              <a:buChar char="•"/>
              <a:defRPr/>
            </a:pPr>
            <a:r>
              <a:rPr lang="en-US" altLang="en-US" dirty="0"/>
              <a:t>SRF Set-asides ($7.1M) – personnel costs (50 FTEs – SWAP, AWOP, CEFs, CA); capability enhancement programs (training, technical assistance, AWOP); PADWIS; assistance grants/contracts (</a:t>
            </a:r>
            <a:r>
              <a:rPr lang="en-US" altLang="en-US" dirty="0" err="1"/>
              <a:t>PfSW</a:t>
            </a:r>
            <a:r>
              <a:rPr lang="en-US" altLang="en-US" dirty="0"/>
              <a:t>, SWPTAP, PES, WHP) (Notes:  ~$5M is used for program operating expenses, the remainder goes towards assistance programs; **Actually spending $9.5M using banked funds)</a:t>
            </a:r>
          </a:p>
          <a:p>
            <a:pPr eaLnBrk="1" hangingPunct="1">
              <a:buFont typeface="Arial" panose="020B0604020202020204" pitchFamily="34" charset="0"/>
              <a:buNone/>
              <a:defRPr/>
            </a:pPr>
            <a:r>
              <a:rPr lang="en-US" altLang="en-US" dirty="0"/>
              <a:t>State funds ($16M):</a:t>
            </a:r>
          </a:p>
          <a:p>
            <a:pPr marL="171450" indent="-171450" eaLnBrk="1" hangingPunct="1">
              <a:buFont typeface="Arial" panose="020B0604020202020204" pitchFamily="34" charset="0"/>
              <a:buChar char="•"/>
              <a:defRPr/>
            </a:pPr>
            <a:r>
              <a:rPr lang="en-US" altLang="en-US" dirty="0"/>
              <a:t>General Fund ($7.7M) – personnel costs (78 FTEs)</a:t>
            </a:r>
          </a:p>
          <a:p>
            <a:pPr marL="171450" indent="-171450" eaLnBrk="1" hangingPunct="1">
              <a:buFont typeface="Arial" panose="020B0604020202020204" pitchFamily="34" charset="0"/>
              <a:buChar char="•"/>
              <a:defRPr/>
            </a:pPr>
            <a:r>
              <a:rPr lang="en-US" altLang="en-US" dirty="0"/>
              <a:t>Operator Certification Sub-fund ($0.8M) – Op Cert program costs</a:t>
            </a:r>
          </a:p>
          <a:p>
            <a:pPr marL="171450" indent="-171450" eaLnBrk="1" hangingPunct="1">
              <a:buFont typeface="Arial" panose="020B0604020202020204" pitchFamily="34" charset="0"/>
              <a:buChar char="•"/>
              <a:defRPr/>
            </a:pPr>
            <a:r>
              <a:rPr lang="en-US" altLang="en-US" dirty="0"/>
              <a:t>Funding Gap ($7.5M) – new fees are intended for personnel costs (31 new +10 existing = 41 FTEs); other costs (lab, IT, supplies) </a:t>
            </a:r>
          </a:p>
          <a:p>
            <a:pPr eaLnBrk="1" hangingPunct="1">
              <a:spcBef>
                <a:spcPct val="0"/>
              </a:spcBef>
              <a:defRPr/>
            </a:pPr>
            <a:endParaRPr lang="en-US" altLang="en-US" dirty="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4C4A11D6-23A5-4082-B66B-C50BB5CB92DD}" type="slidenum">
              <a:rPr lang="en-US" altLang="en-US"/>
              <a:pPr>
                <a:spcBef>
                  <a:spcPct val="0"/>
                </a:spcBef>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20000"/>
              </a:spcBef>
              <a:buFont typeface="Arial" panose="020B0604020202020204" pitchFamily="34" charset="0"/>
              <a:buNone/>
              <a:defRPr/>
            </a:pPr>
            <a:r>
              <a:rPr lang="en-US" altLang="en-US" dirty="0">
                <a:solidFill>
                  <a:prstClr val="black"/>
                </a:solidFill>
              </a:rPr>
              <a:t>Regarding the proposed annual fees:</a:t>
            </a:r>
          </a:p>
          <a:p>
            <a:pPr marL="342900" indent="-342900" eaLnBrk="1" hangingPunct="1">
              <a:spcBef>
                <a:spcPct val="20000"/>
              </a:spcBef>
              <a:buFont typeface="Arial" panose="020B0604020202020204" pitchFamily="34" charset="0"/>
              <a:buChar char="•"/>
              <a:defRPr/>
            </a:pPr>
            <a:endParaRPr lang="en-US" altLang="en-US" dirty="0">
              <a:solidFill>
                <a:prstClr val="black"/>
              </a:solidFill>
            </a:endParaRPr>
          </a:p>
          <a:p>
            <a:pPr marL="342900" indent="-342900" eaLnBrk="1" hangingPunct="1">
              <a:spcBef>
                <a:spcPct val="20000"/>
              </a:spcBef>
              <a:buFont typeface="Arial" panose="020B0604020202020204" pitchFamily="34" charset="0"/>
              <a:buChar char="•"/>
              <a:defRPr/>
            </a:pPr>
            <a:r>
              <a:rPr lang="en-US" altLang="en-US" dirty="0">
                <a:solidFill>
                  <a:prstClr val="black"/>
                </a:solidFill>
              </a:rPr>
              <a:t>At least 25 states charge annual fees including DE, NJ and VA</a:t>
            </a:r>
          </a:p>
          <a:p>
            <a:pPr marL="342900" indent="-342900" eaLnBrk="1" hangingPunct="1">
              <a:spcBef>
                <a:spcPct val="20000"/>
              </a:spcBef>
              <a:buFont typeface="Arial" panose="020B0604020202020204" pitchFamily="34" charset="0"/>
              <a:buChar char="•"/>
              <a:defRPr/>
            </a:pPr>
            <a:r>
              <a:rPr lang="en-US" altLang="en-US" dirty="0">
                <a:solidFill>
                  <a:prstClr val="black"/>
                </a:solidFill>
              </a:rPr>
              <a:t>Annual fees apply to all PWSs</a:t>
            </a:r>
          </a:p>
          <a:p>
            <a:pPr marL="342900" indent="-342900" eaLnBrk="1" hangingPunct="1">
              <a:spcBef>
                <a:spcPct val="20000"/>
              </a:spcBef>
              <a:buFont typeface="Arial" panose="020B0604020202020204" pitchFamily="34" charset="0"/>
              <a:buChar char="•"/>
              <a:defRPr/>
            </a:pPr>
            <a:r>
              <a:rPr lang="en-US" altLang="en-US" dirty="0">
                <a:solidFill>
                  <a:prstClr val="black"/>
                </a:solidFill>
              </a:rPr>
              <a:t>The proposed fees are intended to bear a reasonable relationship to the actual </a:t>
            </a:r>
            <a:r>
              <a:rPr lang="en-US" altLang="en-US" b="1" dirty="0">
                <a:solidFill>
                  <a:prstClr val="black"/>
                </a:solidFill>
              </a:rPr>
              <a:t>cost of providing services</a:t>
            </a:r>
          </a:p>
          <a:p>
            <a:pPr marL="342900" indent="-342900" eaLnBrk="1" hangingPunct="1">
              <a:spcBef>
                <a:spcPct val="20000"/>
              </a:spcBef>
              <a:buFont typeface="Arial" panose="020B0604020202020204" pitchFamily="34" charset="0"/>
              <a:buChar char="•"/>
              <a:defRPr/>
            </a:pPr>
            <a:r>
              <a:rPr lang="en-US" altLang="en-US" dirty="0">
                <a:solidFill>
                  <a:prstClr val="black"/>
                </a:solidFill>
              </a:rPr>
              <a:t>The fees also factor in </a:t>
            </a:r>
            <a:r>
              <a:rPr lang="en-US" altLang="en-US" b="1" dirty="0">
                <a:solidFill>
                  <a:prstClr val="black"/>
                </a:solidFill>
              </a:rPr>
              <a:t>affordability</a:t>
            </a:r>
            <a:r>
              <a:rPr lang="en-US" altLang="en-US" dirty="0">
                <a:solidFill>
                  <a:prstClr val="black"/>
                </a:solidFill>
              </a:rPr>
              <a:t> and </a:t>
            </a:r>
            <a:r>
              <a:rPr lang="en-US" altLang="en-US" b="1" dirty="0">
                <a:solidFill>
                  <a:prstClr val="black"/>
                </a:solidFill>
              </a:rPr>
              <a:t>equitability</a:t>
            </a:r>
          </a:p>
          <a:p>
            <a:pPr eaLnBrk="1" hangingPunct="1">
              <a:defRPr/>
            </a:pPr>
            <a:endParaRPr lang="en-US" altLang="en-US" dirty="0"/>
          </a:p>
          <a:p>
            <a:pPr eaLnBrk="1" hangingPunct="1">
              <a:defRPr/>
            </a:pPr>
            <a:r>
              <a:rPr lang="en-US" altLang="en-US" dirty="0"/>
              <a:t>Let’s look at a few examples of other state’s fees.</a:t>
            </a: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A97B1C3-F525-4719-90E0-E7F5CE172CBF}" type="slidenum">
              <a:rPr lang="en-US" altLang="en-US"/>
              <a:pPr>
                <a:spcBef>
                  <a:spcPct val="0"/>
                </a:spcBef>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Here are the annual fees for several Mid-Atlantic states.</a:t>
            </a:r>
          </a:p>
          <a:p>
            <a:pPr eaLnBrk="1" hangingPunct="1"/>
            <a:endParaRPr lang="en-US" altLang="en-US" smtClean="0"/>
          </a:p>
          <a:p>
            <a:pPr eaLnBrk="1" hangingPunct="1"/>
            <a:r>
              <a:rPr lang="en-US" altLang="en-US" smtClean="0"/>
              <a:t>Again, at least 25 states charge annual fees to augment SDW Program costs.</a:t>
            </a:r>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7F2710B1-3DC0-4657-9B50-A15396743A72}" type="slidenum">
              <a:rPr lang="en-US" altLang="en-US"/>
              <a:pPr>
                <a:spcBef>
                  <a:spcPct val="0"/>
                </a:spcBef>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defRPr/>
            </a:pPr>
            <a:r>
              <a:rPr lang="en-US" altLang="en-US" dirty="0"/>
              <a:t>In addition:</a:t>
            </a:r>
          </a:p>
          <a:p>
            <a:pPr eaLnBrk="1" hangingPunct="1">
              <a:defRPr/>
            </a:pPr>
            <a:endParaRPr lang="en-US" altLang="en-US" dirty="0"/>
          </a:p>
          <a:p>
            <a:pPr marL="342900" indent="-342900" eaLnBrk="1" hangingPunct="1">
              <a:spcBef>
                <a:spcPct val="20000"/>
              </a:spcBef>
              <a:buFont typeface="Arial" panose="020B0604020202020204" pitchFamily="34" charset="0"/>
              <a:buChar char="•"/>
              <a:defRPr/>
            </a:pPr>
            <a:r>
              <a:rPr lang="en-US" altLang="en-US" dirty="0">
                <a:solidFill>
                  <a:prstClr val="black"/>
                </a:solidFill>
              </a:rPr>
              <a:t>Annual fees range from:</a:t>
            </a:r>
          </a:p>
          <a:p>
            <a:pPr marL="742950" lvl="1" indent="-285750" eaLnBrk="1" hangingPunct="1">
              <a:spcBef>
                <a:spcPct val="20000"/>
              </a:spcBef>
              <a:buFont typeface="Wingdings" panose="05000000000000000000" pitchFamily="2" charset="2"/>
              <a:buChar char="q"/>
              <a:defRPr/>
            </a:pPr>
            <a:r>
              <a:rPr lang="en-US" altLang="en-US" dirty="0">
                <a:solidFill>
                  <a:prstClr val="black"/>
                </a:solidFill>
              </a:rPr>
              <a:t>  $</a:t>
            </a:r>
            <a:r>
              <a:rPr lang="en-US" altLang="en-US" dirty="0"/>
              <a:t>250 - $40,000 for CWSs</a:t>
            </a:r>
          </a:p>
          <a:p>
            <a:pPr marL="742950" lvl="1" indent="-285750" eaLnBrk="1" hangingPunct="1">
              <a:spcBef>
                <a:spcPct val="20000"/>
              </a:spcBef>
              <a:buFont typeface="Wingdings" panose="05000000000000000000" pitchFamily="2" charset="2"/>
              <a:buChar char="q"/>
              <a:defRPr/>
            </a:pPr>
            <a:r>
              <a:rPr lang="en-US" altLang="en-US" dirty="0"/>
              <a:t>  $50 - $1,000 for NCWSs</a:t>
            </a:r>
          </a:p>
          <a:p>
            <a:pPr marL="742950" lvl="1" indent="-285750" eaLnBrk="1" hangingPunct="1">
              <a:spcBef>
                <a:spcPct val="20000"/>
              </a:spcBef>
              <a:buFont typeface="Wingdings" panose="05000000000000000000" pitchFamily="2" charset="2"/>
              <a:buChar char="q"/>
              <a:defRPr/>
            </a:pPr>
            <a:r>
              <a:rPr lang="en-US" altLang="en-US" dirty="0"/>
              <a:t>  $1,000 - $2,500 </a:t>
            </a:r>
            <a:r>
              <a:rPr lang="en-US" altLang="en-US" dirty="0">
                <a:solidFill>
                  <a:prstClr val="black"/>
                </a:solidFill>
              </a:rPr>
              <a:t>for BVRBs</a:t>
            </a:r>
          </a:p>
          <a:p>
            <a:pPr marL="342900" indent="-342900" eaLnBrk="1" hangingPunct="1">
              <a:spcBef>
                <a:spcPct val="20000"/>
              </a:spcBef>
              <a:buFont typeface="Arial" panose="020B0604020202020204" pitchFamily="34" charset="0"/>
              <a:buChar char="•"/>
              <a:defRPr/>
            </a:pPr>
            <a:r>
              <a:rPr lang="en-US" altLang="en-US" dirty="0">
                <a:solidFill>
                  <a:prstClr val="black"/>
                </a:solidFill>
              </a:rPr>
              <a:t>Annual fees will likely be passed on to the 10.7 million customers as a user fee</a:t>
            </a:r>
          </a:p>
          <a:p>
            <a:pPr marL="342900" indent="-342900" eaLnBrk="1" hangingPunct="1">
              <a:spcBef>
                <a:spcPct val="20000"/>
              </a:spcBef>
              <a:buFont typeface="Arial" panose="020B0604020202020204" pitchFamily="34" charset="0"/>
              <a:buChar char="•"/>
              <a:defRPr/>
            </a:pPr>
            <a:r>
              <a:rPr lang="en-US" altLang="en-US" dirty="0">
                <a:solidFill>
                  <a:prstClr val="black"/>
                </a:solidFill>
              </a:rPr>
              <a:t>Per person costs range from $</a:t>
            </a:r>
            <a:r>
              <a:rPr lang="en-US" altLang="en-US" dirty="0"/>
              <a:t>0.35 to $10 per </a:t>
            </a:r>
            <a:r>
              <a:rPr lang="en-US" altLang="en-US" dirty="0">
                <a:solidFill>
                  <a:prstClr val="black"/>
                </a:solidFill>
              </a:rPr>
              <a:t>year </a:t>
            </a:r>
          </a:p>
          <a:p>
            <a:pPr eaLnBrk="1" hangingPunct="1">
              <a:defRPr/>
            </a:pPr>
            <a:endParaRPr lang="en-US" altLang="en-US" dirty="0"/>
          </a:p>
          <a:p>
            <a:pPr eaLnBrk="1" hangingPunct="1">
              <a:defRPr/>
            </a:pPr>
            <a:r>
              <a:rPr lang="en-US" altLang="en-US" dirty="0"/>
              <a:t>Let’s look at how the fees were derived.</a:t>
            </a:r>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F93BC08B-EDA3-4165-97A2-F24F7F2163D8}" type="slidenum">
              <a:rPr lang="en-US" altLang="en-US"/>
              <a:pPr>
                <a:spcBef>
                  <a:spcPct val="0"/>
                </a:spcBef>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defRPr/>
            </a:pPr>
            <a:r>
              <a:rPr lang="en-US" altLang="en-US" dirty="0"/>
              <a:t>Estimated cost of providing services (determined using workload analysis):</a:t>
            </a:r>
          </a:p>
          <a:p>
            <a:pPr marL="171450" indent="-171450" eaLnBrk="1" hangingPunct="1">
              <a:buFont typeface="Arial" panose="020B0604020202020204" pitchFamily="34" charset="0"/>
              <a:buChar char="•"/>
              <a:defRPr/>
            </a:pPr>
            <a:r>
              <a:rPr lang="en-US" altLang="en-US" dirty="0"/>
              <a:t>Costs include inspections, review of sample results/plans, compliance determinations, technical assistance, etc. </a:t>
            </a:r>
          </a:p>
          <a:p>
            <a:pPr marL="171450" indent="-171450" eaLnBrk="1" hangingPunct="1">
              <a:buFont typeface="Arial" panose="020B0604020202020204" pitchFamily="34" charset="0"/>
              <a:buChar char="•"/>
              <a:defRPr/>
            </a:pPr>
            <a:r>
              <a:rPr lang="en-US" altLang="en-US" dirty="0"/>
              <a:t>Est. cost for small CWS (pop = 100)</a:t>
            </a:r>
          </a:p>
          <a:p>
            <a:pPr marL="628650" lvl="1" indent="-171450" eaLnBrk="1" hangingPunct="1">
              <a:buFont typeface="Arial" panose="020B0604020202020204" pitchFamily="34" charset="0"/>
              <a:buChar char="•"/>
              <a:defRPr/>
            </a:pPr>
            <a:r>
              <a:rPr lang="en-US" altLang="en-US" dirty="0"/>
              <a:t>44.5 </a:t>
            </a:r>
            <a:r>
              <a:rPr lang="en-US" altLang="en-US" dirty="0" err="1"/>
              <a:t>hrs</a:t>
            </a:r>
            <a:r>
              <a:rPr lang="en-US" altLang="en-US" dirty="0"/>
              <a:t> @ $49/</a:t>
            </a:r>
            <a:r>
              <a:rPr lang="en-US" altLang="en-US" dirty="0" err="1"/>
              <a:t>hr</a:t>
            </a:r>
            <a:r>
              <a:rPr lang="en-US" altLang="en-US" dirty="0"/>
              <a:t> = $2,180 ($21.80 per person)</a:t>
            </a:r>
          </a:p>
          <a:p>
            <a:pPr marL="628650" lvl="1" indent="-171450" eaLnBrk="1" hangingPunct="1">
              <a:buFont typeface="Arial" panose="020B0604020202020204" pitchFamily="34" charset="0"/>
              <a:buChar char="•"/>
              <a:defRPr/>
            </a:pPr>
            <a:r>
              <a:rPr lang="en-US" altLang="en-US" dirty="0"/>
              <a:t>Adjusted fee = </a:t>
            </a:r>
            <a:r>
              <a:rPr lang="en-US" altLang="en-US" b="1" dirty="0"/>
              <a:t>$250 ($2.50 per person)</a:t>
            </a:r>
          </a:p>
          <a:p>
            <a:pPr marL="171450" indent="-171450" eaLnBrk="1" hangingPunct="1">
              <a:buFont typeface="Arial" panose="020B0604020202020204" pitchFamily="34" charset="0"/>
              <a:buChar char="•"/>
              <a:defRPr/>
            </a:pPr>
            <a:r>
              <a:rPr lang="en-US" altLang="en-US" dirty="0"/>
              <a:t>Est. cost for medium CWS (pop = 5,000)</a:t>
            </a:r>
          </a:p>
          <a:p>
            <a:pPr marL="628650" lvl="1" indent="-171450" eaLnBrk="1" hangingPunct="1">
              <a:buFont typeface="Arial" panose="020B0604020202020204" pitchFamily="34" charset="0"/>
              <a:buChar char="•"/>
              <a:defRPr/>
            </a:pPr>
            <a:r>
              <a:rPr lang="en-US" altLang="en-US" dirty="0"/>
              <a:t>50.3 </a:t>
            </a:r>
            <a:r>
              <a:rPr lang="en-US" altLang="en-US" dirty="0" err="1"/>
              <a:t>hrs</a:t>
            </a:r>
            <a:r>
              <a:rPr lang="en-US" altLang="en-US" dirty="0"/>
              <a:t> @ $49/</a:t>
            </a:r>
            <a:r>
              <a:rPr lang="en-US" altLang="en-US" dirty="0" err="1"/>
              <a:t>hr</a:t>
            </a:r>
            <a:r>
              <a:rPr lang="en-US" altLang="en-US" dirty="0"/>
              <a:t> = $2,465</a:t>
            </a:r>
          </a:p>
          <a:p>
            <a:pPr marL="628650" lvl="1" indent="-171450" eaLnBrk="1" hangingPunct="1">
              <a:buFont typeface="Arial" panose="020B0604020202020204" pitchFamily="34" charset="0"/>
              <a:buChar char="•"/>
              <a:defRPr/>
            </a:pPr>
            <a:r>
              <a:rPr lang="en-US" altLang="en-US" dirty="0"/>
              <a:t>Adjusted fee = </a:t>
            </a:r>
            <a:r>
              <a:rPr lang="en-US" altLang="en-US" b="1" dirty="0"/>
              <a:t>$6,500 ($1.30 per person)</a:t>
            </a:r>
          </a:p>
          <a:p>
            <a:pPr marL="171450" indent="-171450" eaLnBrk="1" hangingPunct="1">
              <a:buFont typeface="Arial" panose="020B0604020202020204" pitchFamily="34" charset="0"/>
              <a:buChar char="•"/>
              <a:defRPr/>
            </a:pPr>
            <a:r>
              <a:rPr lang="en-US" altLang="en-US" dirty="0"/>
              <a:t>Est. cost for large CWS (pop = 50,000)</a:t>
            </a:r>
          </a:p>
          <a:p>
            <a:pPr marL="628650" lvl="1" indent="-171450" eaLnBrk="1" hangingPunct="1">
              <a:buFont typeface="Arial" panose="020B0604020202020204" pitchFamily="34" charset="0"/>
              <a:buChar char="•"/>
              <a:defRPr/>
            </a:pPr>
            <a:r>
              <a:rPr lang="en-US" altLang="en-US" dirty="0"/>
              <a:t>80 </a:t>
            </a:r>
            <a:r>
              <a:rPr lang="en-US" altLang="en-US" dirty="0" err="1"/>
              <a:t>hrs</a:t>
            </a:r>
            <a:r>
              <a:rPr lang="en-US" altLang="en-US" dirty="0"/>
              <a:t> @ $49/</a:t>
            </a:r>
            <a:r>
              <a:rPr lang="en-US" altLang="en-US" dirty="0" err="1"/>
              <a:t>hr</a:t>
            </a:r>
            <a:r>
              <a:rPr lang="en-US" altLang="en-US" dirty="0"/>
              <a:t> = $3,920</a:t>
            </a:r>
          </a:p>
          <a:p>
            <a:pPr marL="628650" lvl="1" indent="-171450" eaLnBrk="1" hangingPunct="1">
              <a:buFont typeface="Arial" panose="020B0604020202020204" pitchFamily="34" charset="0"/>
              <a:buChar char="•"/>
              <a:defRPr/>
            </a:pPr>
            <a:r>
              <a:rPr lang="en-US" altLang="en-US" dirty="0"/>
              <a:t>Adjusted fee = </a:t>
            </a:r>
            <a:r>
              <a:rPr lang="en-US" altLang="en-US" b="1" dirty="0"/>
              <a:t>$25,000 ($0.50 per person)</a:t>
            </a:r>
          </a:p>
          <a:p>
            <a:pPr eaLnBrk="1" hangingPunct="1">
              <a:buFont typeface="Arial" panose="020B0604020202020204" pitchFamily="34" charset="0"/>
              <a:buNone/>
              <a:defRPr/>
            </a:pPr>
            <a:endParaRPr lang="en-US" altLang="en-US" dirty="0"/>
          </a:p>
          <a:p>
            <a:pPr eaLnBrk="1" hangingPunct="1">
              <a:buFont typeface="Arial" panose="020B0604020202020204" pitchFamily="34" charset="0"/>
              <a:buNone/>
              <a:defRPr/>
            </a:pPr>
            <a:r>
              <a:rPr lang="en-US" altLang="en-US" dirty="0"/>
              <a:t>Fees were adjusted for affordability (per person costs).</a:t>
            </a:r>
          </a:p>
          <a:p>
            <a:pPr eaLnBrk="1" hangingPunct="1">
              <a:buFont typeface="Arial" panose="020B0604020202020204" pitchFamily="34" charset="0"/>
              <a:buNone/>
              <a:defRPr/>
            </a:pPr>
            <a:endParaRPr lang="en-US" altLang="en-US" dirty="0"/>
          </a:p>
          <a:p>
            <a:pPr eaLnBrk="1" hangingPunct="1">
              <a:buFont typeface="Arial" panose="020B0604020202020204" pitchFamily="34" charset="0"/>
              <a:buNone/>
              <a:defRPr/>
            </a:pPr>
            <a:r>
              <a:rPr lang="en-US" altLang="en-US" dirty="0"/>
              <a:t>Let’s look at permit fees. </a:t>
            </a:r>
          </a:p>
          <a:p>
            <a:pPr eaLnBrk="1" hangingPunct="1">
              <a:defRPr/>
            </a:pPr>
            <a:endParaRPr lang="en-US" altLang="en-US" dirty="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8E68E773-4C68-4193-8CE1-C3F7D8E81E40}" type="slidenum">
              <a:rPr lang="en-US" altLang="en-US"/>
              <a:pPr>
                <a:spcBef>
                  <a:spcPct val="0"/>
                </a:spcBef>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defRPr/>
            </a:pPr>
            <a:r>
              <a:rPr lang="en-US" altLang="en-US" dirty="0"/>
              <a:t>Regarding permit fees:</a:t>
            </a:r>
          </a:p>
          <a:p>
            <a:pPr eaLnBrk="1" hangingPunct="1">
              <a:defRPr/>
            </a:pPr>
            <a:endParaRPr lang="en-US" altLang="en-US" dirty="0"/>
          </a:p>
          <a:p>
            <a:pPr marL="342900" indent="-342900" eaLnBrk="1" hangingPunct="1">
              <a:spcBef>
                <a:spcPct val="20000"/>
              </a:spcBef>
              <a:buFont typeface="Arial" panose="020B0604020202020204" pitchFamily="34" charset="0"/>
              <a:buChar char="•"/>
              <a:defRPr/>
            </a:pPr>
            <a:r>
              <a:rPr lang="en-US" altLang="en-US" dirty="0">
                <a:solidFill>
                  <a:prstClr val="black"/>
                </a:solidFill>
              </a:rPr>
              <a:t>Permit fees have not been increased since originally adopted in 1984</a:t>
            </a:r>
          </a:p>
          <a:p>
            <a:pPr marL="342900" indent="-342900" eaLnBrk="1" hangingPunct="1">
              <a:spcBef>
                <a:spcPct val="20000"/>
              </a:spcBef>
              <a:buFont typeface="Arial" panose="020B0604020202020204" pitchFamily="34" charset="0"/>
              <a:buChar char="•"/>
              <a:defRPr/>
            </a:pPr>
            <a:r>
              <a:rPr lang="en-US" altLang="en-US" dirty="0">
                <a:solidFill>
                  <a:prstClr val="black"/>
                </a:solidFill>
              </a:rPr>
              <a:t>Fees were determined using a workload analysis</a:t>
            </a:r>
          </a:p>
          <a:p>
            <a:pPr marL="342900" indent="-342900" eaLnBrk="1" hangingPunct="1">
              <a:spcBef>
                <a:spcPct val="20000"/>
              </a:spcBef>
              <a:buFont typeface="Arial" panose="020B0604020202020204" pitchFamily="34" charset="0"/>
              <a:buChar char="•"/>
              <a:defRPr/>
            </a:pPr>
            <a:r>
              <a:rPr lang="en-US" altLang="en-US" dirty="0">
                <a:solidFill>
                  <a:prstClr val="black"/>
                </a:solidFill>
              </a:rPr>
              <a:t>Fees range from $50 - $10,000</a:t>
            </a:r>
          </a:p>
          <a:p>
            <a:pPr marL="342900" indent="-342900" eaLnBrk="1" hangingPunct="1">
              <a:spcBef>
                <a:spcPct val="20000"/>
              </a:spcBef>
              <a:buFont typeface="Arial" panose="020B0604020202020204" pitchFamily="34" charset="0"/>
              <a:buChar char="•"/>
              <a:defRPr/>
            </a:pPr>
            <a:endParaRPr lang="en-US" altLang="en-US" dirty="0">
              <a:solidFill>
                <a:prstClr val="black"/>
              </a:solidFill>
            </a:endParaRPr>
          </a:p>
          <a:p>
            <a:pPr eaLnBrk="1" hangingPunct="1">
              <a:spcBef>
                <a:spcPct val="20000"/>
              </a:spcBef>
              <a:buFont typeface="Arial" panose="020B0604020202020204" pitchFamily="34" charset="0"/>
              <a:buNone/>
              <a:defRPr/>
            </a:pPr>
            <a:r>
              <a:rPr lang="en-US" altLang="en-US" dirty="0">
                <a:solidFill>
                  <a:prstClr val="black"/>
                </a:solidFill>
              </a:rPr>
              <a:t>What has been the impact from inadequate funds (underfunded program)?</a:t>
            </a:r>
          </a:p>
          <a:p>
            <a:pPr eaLnBrk="1" hangingPunct="1">
              <a:defRPr/>
            </a:pPr>
            <a:endParaRPr lang="en-US" altLang="en-US" dirty="0"/>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56866243-497A-4D4A-A773-139FC41E4E85}" type="slidenum">
              <a:rPr lang="en-US" altLang="en-US"/>
              <a:pPr>
                <a:spcBef>
                  <a:spcPct val="0"/>
                </a:spcBef>
              </a:pPr>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buFont typeface="Arial" panose="020B0604020202020204" pitchFamily="34" charset="0"/>
              <a:buNone/>
              <a:defRPr/>
            </a:pPr>
            <a:r>
              <a:rPr lang="en-US" altLang="en-US" dirty="0"/>
              <a:t>Impacts from inadequate funds (i.e., staff/resources):</a:t>
            </a:r>
          </a:p>
          <a:p>
            <a:pPr marL="171450" indent="-171450" eaLnBrk="1" hangingPunct="1">
              <a:buFont typeface="Arial" panose="020B0604020202020204" pitchFamily="34" charset="0"/>
              <a:buChar char="•"/>
              <a:defRPr/>
            </a:pPr>
            <a:r>
              <a:rPr lang="en-US" altLang="en-US" dirty="0"/>
              <a:t>Staffing levels are </a:t>
            </a:r>
            <a:r>
              <a:rPr lang="en-US" altLang="en-US" u="sng" dirty="0"/>
              <a:t>down</a:t>
            </a:r>
            <a:r>
              <a:rPr lang="en-US" altLang="en-US" dirty="0"/>
              <a:t> by </a:t>
            </a:r>
            <a:r>
              <a:rPr lang="en-US" altLang="en-US" b="1" dirty="0"/>
              <a:t>25%</a:t>
            </a:r>
            <a:r>
              <a:rPr lang="en-US" altLang="en-US" dirty="0"/>
              <a:t> since 2009.</a:t>
            </a:r>
          </a:p>
          <a:p>
            <a:pPr marL="171450" indent="-171450" eaLnBrk="1" hangingPunct="1">
              <a:buFont typeface="Arial" panose="020B0604020202020204" pitchFamily="34" charset="0"/>
              <a:buChar char="•"/>
              <a:defRPr/>
            </a:pPr>
            <a:r>
              <a:rPr lang="en-US" altLang="en-US" dirty="0"/>
              <a:t>Number of sanitary surveys (inspections) has steadily </a:t>
            </a:r>
            <a:r>
              <a:rPr lang="en-US" altLang="en-US" u="sng" dirty="0"/>
              <a:t>declined</a:t>
            </a:r>
            <a:r>
              <a:rPr lang="en-US" altLang="en-US" dirty="0"/>
              <a:t> from 3,177 (FY09/10) to 1,847 (FY15/16), resulting in </a:t>
            </a:r>
            <a:r>
              <a:rPr lang="en-US" altLang="en-US" b="1" dirty="0"/>
              <a:t>overdue inspections </a:t>
            </a:r>
            <a:r>
              <a:rPr lang="en-US" altLang="en-US" dirty="0"/>
              <a:t>for 448-703 PWSs in the last 6 years.</a:t>
            </a:r>
          </a:p>
          <a:p>
            <a:pPr marL="628650" lvl="1" indent="-171450" eaLnBrk="1" hangingPunct="1">
              <a:buFont typeface="Arial" panose="020B0604020202020204" pitchFamily="34" charset="0"/>
              <a:buChar char="•"/>
              <a:defRPr/>
            </a:pPr>
            <a:r>
              <a:rPr lang="en-US" altLang="en-US" dirty="0"/>
              <a:t>Mandated inspection frequency every 3 yrs. for CWSs and every 5 yrs. for NCWSs</a:t>
            </a:r>
          </a:p>
          <a:p>
            <a:pPr marL="171450" indent="-171450" eaLnBrk="1" hangingPunct="1">
              <a:buFont typeface="Arial" panose="020B0604020202020204" pitchFamily="34" charset="0"/>
              <a:buChar char="•"/>
              <a:defRPr/>
            </a:pPr>
            <a:r>
              <a:rPr lang="en-US" altLang="en-US" dirty="0"/>
              <a:t>Number of </a:t>
            </a:r>
            <a:r>
              <a:rPr lang="en-US" altLang="en-US" b="1" dirty="0"/>
              <a:t>unaddressed violations </a:t>
            </a:r>
            <a:r>
              <a:rPr lang="en-US" altLang="en-US" dirty="0"/>
              <a:t>has steadily </a:t>
            </a:r>
            <a:r>
              <a:rPr lang="en-US" altLang="en-US" u="sng" dirty="0"/>
              <a:t>increased</a:t>
            </a:r>
            <a:r>
              <a:rPr lang="en-US" altLang="en-US" dirty="0"/>
              <a:t> to 7,922 in FY10-15.</a:t>
            </a:r>
          </a:p>
          <a:p>
            <a:pPr marL="628650" lvl="1" indent="-171450" eaLnBrk="1" hangingPunct="1">
              <a:buFont typeface="Arial" panose="020B0604020202020204" pitchFamily="34" charset="0"/>
              <a:buChar char="•"/>
              <a:defRPr/>
            </a:pPr>
            <a:r>
              <a:rPr lang="en-US" altLang="en-US" dirty="0"/>
              <a:t>Unaddressed means not RTC within 180 days or addressed via formal enforcement</a:t>
            </a:r>
          </a:p>
          <a:p>
            <a:pPr marL="171450" indent="-171450" eaLnBrk="1" hangingPunct="1">
              <a:buFont typeface="Arial" panose="020B0604020202020204" pitchFamily="34" charset="0"/>
              <a:buChar char="•"/>
              <a:defRPr/>
            </a:pPr>
            <a:r>
              <a:rPr lang="en-US" altLang="en-US" dirty="0"/>
              <a:t>% of CWSs meeting </a:t>
            </a:r>
            <a:r>
              <a:rPr lang="en-US" altLang="en-US" b="1" dirty="0"/>
              <a:t>health-based standards </a:t>
            </a:r>
            <a:r>
              <a:rPr lang="en-US" altLang="en-US" dirty="0"/>
              <a:t>has </a:t>
            </a:r>
            <a:r>
              <a:rPr lang="en-US" altLang="en-US" u="sng" dirty="0"/>
              <a:t>declined</a:t>
            </a:r>
            <a:r>
              <a:rPr lang="en-US" altLang="en-US" dirty="0"/>
              <a:t> from 97% (FY09/10) to 91% (FY15/16).</a:t>
            </a:r>
          </a:p>
          <a:p>
            <a:pPr eaLnBrk="1" hangingPunct="1">
              <a:defRPr/>
            </a:pPr>
            <a:endParaRPr lang="en-US" altLang="en-US" dirty="0"/>
          </a:p>
          <a:p>
            <a:pPr eaLnBrk="1" hangingPunct="1">
              <a:defRPr/>
            </a:pPr>
            <a:r>
              <a:rPr lang="en-US" altLang="en-US" dirty="0"/>
              <a:t>And what are the consequences of inadequate funding?</a:t>
            </a:r>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7DE68431-E976-4233-B80B-F27236D571C8}" type="slidenum">
              <a:rPr lang="en-US" altLang="en-US"/>
              <a:pPr>
                <a:spcBef>
                  <a:spcPct val="0"/>
                </a:spcBef>
              </a:pPr>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buFont typeface="Arial" panose="020B0604020202020204" pitchFamily="34" charset="0"/>
              <a:buNone/>
              <a:defRPr/>
            </a:pPr>
            <a:r>
              <a:rPr lang="en-US" altLang="en-US" dirty="0"/>
              <a:t>Consequences of inadequate funding (i.e., staff/resources):</a:t>
            </a:r>
          </a:p>
          <a:p>
            <a:pPr marL="171450" indent="-171450" eaLnBrk="1" hangingPunct="1">
              <a:buFont typeface="Arial" panose="020B0604020202020204" pitchFamily="34" charset="0"/>
              <a:buChar char="•"/>
              <a:defRPr/>
            </a:pPr>
            <a:r>
              <a:rPr lang="en-US" altLang="en-US" dirty="0"/>
              <a:t>The reduction in staffing levels and failure to conduct routine/timely inspections may be contributing to the </a:t>
            </a:r>
            <a:r>
              <a:rPr lang="en-US" altLang="en-US" b="1" dirty="0"/>
              <a:t>overall declining trend in PWS compliance rates</a:t>
            </a:r>
            <a:r>
              <a:rPr lang="en-US" altLang="en-US" dirty="0"/>
              <a:t>.</a:t>
            </a:r>
          </a:p>
          <a:p>
            <a:pPr marL="171450" indent="-171450" eaLnBrk="1" hangingPunct="1">
              <a:buFont typeface="Arial" panose="020B0604020202020204" pitchFamily="34" charset="0"/>
              <a:buChar char="•"/>
              <a:defRPr/>
            </a:pPr>
            <a:r>
              <a:rPr lang="en-US" altLang="en-US" dirty="0"/>
              <a:t>Failure to meet safe drinking water standards </a:t>
            </a:r>
            <a:r>
              <a:rPr lang="en-US" altLang="en-US" b="1" dirty="0"/>
              <a:t>puts public health at risk</a:t>
            </a:r>
            <a:r>
              <a:rPr lang="en-US" altLang="en-US" dirty="0"/>
              <a:t>.</a:t>
            </a:r>
          </a:p>
          <a:p>
            <a:pPr marL="171450" indent="-171450" eaLnBrk="1" hangingPunct="1">
              <a:buFont typeface="Arial" panose="020B0604020202020204" pitchFamily="34" charset="0"/>
              <a:buChar char="•"/>
              <a:defRPr/>
            </a:pPr>
            <a:r>
              <a:rPr lang="en-US" altLang="en-US" dirty="0"/>
              <a:t>Failure to meet minimum program performance measures also </a:t>
            </a:r>
            <a:r>
              <a:rPr lang="en-US" altLang="en-US" b="1" dirty="0"/>
              <a:t>jeopardizes primacy</a:t>
            </a:r>
            <a:r>
              <a:rPr lang="en-US" altLang="en-US" dirty="0"/>
              <a:t>.  </a:t>
            </a:r>
          </a:p>
          <a:p>
            <a:pPr marL="628650" lvl="1" indent="-171450" eaLnBrk="1" hangingPunct="1">
              <a:buFont typeface="Arial" panose="020B0604020202020204" pitchFamily="34" charset="0"/>
              <a:buChar char="•"/>
              <a:defRPr/>
            </a:pPr>
            <a:r>
              <a:rPr lang="en-US" altLang="en-US" dirty="0"/>
              <a:t>PA currently has primacy for the SDW Program.  EPA can/will initiate the withdrawal process if states do not maintain a program as stringent as the federal rule.  Recent examples of this include: Oklahoma and California.</a:t>
            </a:r>
          </a:p>
          <a:p>
            <a:pPr marL="628650" lvl="1" indent="-171450" eaLnBrk="1" hangingPunct="1">
              <a:buFont typeface="Arial" panose="020B0604020202020204" pitchFamily="34" charset="0"/>
              <a:buChar char="•"/>
              <a:defRPr/>
            </a:pPr>
            <a:r>
              <a:rPr lang="en-US" altLang="en-US" dirty="0"/>
              <a:t>Performance issues/concerns have been well documented.  Program performance is currently under review by EPA Region III. </a:t>
            </a:r>
          </a:p>
          <a:p>
            <a:pPr marL="171450" indent="-171450" eaLnBrk="1" hangingPunct="1">
              <a:buFont typeface="Arial" panose="020B0604020202020204" pitchFamily="34" charset="0"/>
              <a:buChar char="•"/>
              <a:defRPr/>
            </a:pPr>
            <a:endParaRPr lang="en-US" altLang="en-US" dirty="0"/>
          </a:p>
          <a:p>
            <a:pPr eaLnBrk="1" hangingPunct="1">
              <a:buFont typeface="Arial" panose="020B0604020202020204" pitchFamily="34" charset="0"/>
              <a:buNone/>
              <a:defRPr/>
            </a:pPr>
            <a:r>
              <a:rPr lang="en-US" altLang="en-US" dirty="0"/>
              <a:t>Let’s review the 3</a:t>
            </a:r>
            <a:r>
              <a:rPr lang="en-US" altLang="en-US" baseline="30000" dirty="0"/>
              <a:t>rd</a:t>
            </a:r>
            <a:r>
              <a:rPr lang="en-US" altLang="en-US" dirty="0"/>
              <a:t> and last part of the package.</a:t>
            </a:r>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BD62AB62-C62A-4BFD-AC12-7BCB2FD9AF48}" type="slidenum">
              <a:rPr lang="en-US" altLang="en-US"/>
              <a:pPr>
                <a:spcBef>
                  <a:spcPct val="0"/>
                </a:spcBef>
              </a:pPr>
              <a:t>19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We are muting phones on entry, but sometimes this doesn’t catch everyone.  So, please place you phones on mute as well.  </a:t>
            </a:r>
          </a:p>
          <a:p>
            <a:endParaRPr lang="en-US" altLang="en-US" smtClean="0"/>
          </a:p>
          <a:p>
            <a:r>
              <a:rPr lang="en-US" altLang="en-US" smtClean="0"/>
              <a:t>We will not be using the phone or computer audio for questions.  All questions should be submitted using the chat feature in the lower right of the WebEx window. Keep in mind that many of your questions may be answered as we go through the presentation.  We’ll allow time after the presentation portion for you to write in your questions and then we’ll respond.  Any questions entered into the chat during the presentation will be responded to during the Q&amp;A time.</a:t>
            </a:r>
          </a:p>
          <a:p>
            <a:endParaRPr lang="en-US" altLang="en-US" smtClean="0"/>
          </a:p>
          <a:p>
            <a:r>
              <a:rPr lang="en-US" altLang="en-US" smtClean="0"/>
              <a:t>A recording of this webinar and the PowerPoint presentation will be made available on the Draft General Update webpage at tinyurl.com/109update </a:t>
            </a:r>
          </a:p>
        </p:txBody>
      </p:sp>
      <p:sp>
        <p:nvSpPr>
          <p:cNvPr id="563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5D51A1B3-51DC-4999-B00A-5E47805F7EDB}" type="slidenum">
              <a:rPr lang="en-US" altLang="en-US" sz="1800">
                <a:solidFill>
                  <a:srgbClr val="000000"/>
                </a:solidFill>
              </a:rPr>
              <a:pPr/>
              <a:t>2</a:t>
            </a:fld>
            <a:endParaRPr lang="en-US" altLang="en-US" sz="1800">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0"/>
              </a:spcBef>
              <a:defRPr/>
            </a:pPr>
            <a:r>
              <a:rPr lang="en-US" altLang="en-US" dirty="0"/>
              <a:t>Part 3 includes:</a:t>
            </a:r>
          </a:p>
          <a:p>
            <a:pPr eaLnBrk="1" hangingPunct="1">
              <a:spcBef>
                <a:spcPts val="0"/>
              </a:spcBef>
              <a:defRPr/>
            </a:pPr>
            <a:endParaRPr lang="en-US" altLang="en-US" dirty="0"/>
          </a:p>
          <a:p>
            <a:pPr marL="228600" indent="-228600" eaLnBrk="1" hangingPunct="1">
              <a:spcBef>
                <a:spcPts val="0"/>
              </a:spcBef>
              <a:buFont typeface="+mj-lt"/>
              <a:buAutoNum type="arabicPeriod"/>
              <a:defRPr/>
            </a:pPr>
            <a:r>
              <a:rPr lang="en-US" altLang="en-US" dirty="0"/>
              <a:t>Incorporate the remaining general update provisions that were separated from the proposed Revised Total Coliform Rule (RTCR) as ordered by the EQB </a:t>
            </a:r>
          </a:p>
          <a:p>
            <a:pPr marL="228600" indent="-228600" eaLnBrk="1" hangingPunct="1">
              <a:spcBef>
                <a:spcPts val="0"/>
              </a:spcBef>
              <a:buFont typeface="+mj-lt"/>
              <a:buAutoNum type="arabicPeriod"/>
              <a:defRPr/>
            </a:pPr>
            <a:r>
              <a:rPr lang="en-US" altLang="en-US" dirty="0"/>
              <a:t>Establish new annual fees and amend existing permit fees</a:t>
            </a:r>
          </a:p>
          <a:p>
            <a:pPr marL="228600" indent="-228600" eaLnBrk="1" hangingPunct="1">
              <a:spcBef>
                <a:spcPts val="0"/>
              </a:spcBef>
              <a:buFont typeface="+mj-lt"/>
              <a:buAutoNum type="arabicPeriod"/>
              <a:defRPr/>
            </a:pPr>
            <a:r>
              <a:rPr lang="en-US" altLang="en-US" b="1" dirty="0"/>
              <a:t>Incorporate additional general updates that will: </a:t>
            </a:r>
          </a:p>
          <a:p>
            <a:pPr marL="628650" lvl="1" indent="-171450" eaLnBrk="1" hangingPunct="1">
              <a:spcBef>
                <a:spcPts val="0"/>
              </a:spcBef>
              <a:buFont typeface="Arial" panose="020B0604020202020204" pitchFamily="34" charset="0"/>
              <a:buChar char="•"/>
              <a:defRPr/>
            </a:pPr>
            <a:r>
              <a:rPr lang="en-US" altLang="en-US" b="1" dirty="0"/>
              <a:t>Establish the regulatory basis for issuing general permits</a:t>
            </a:r>
          </a:p>
          <a:p>
            <a:pPr marL="628650" lvl="1" indent="-171450" eaLnBrk="1" hangingPunct="1">
              <a:spcBef>
                <a:spcPts val="0"/>
              </a:spcBef>
              <a:buFont typeface="Arial" panose="020B0604020202020204" pitchFamily="34" charset="0"/>
              <a:buChar char="•"/>
              <a:defRPr/>
            </a:pPr>
            <a:r>
              <a:rPr lang="en-US" altLang="en-US" b="1" dirty="0"/>
              <a:t>Clarify that NCWSs require a permit or approval from DEP prior to construction or operation</a:t>
            </a:r>
          </a:p>
          <a:p>
            <a:pPr marL="628650" lvl="1" indent="-171450" eaLnBrk="1" hangingPunct="1">
              <a:spcBef>
                <a:spcPts val="0"/>
              </a:spcBef>
              <a:buFont typeface="Arial" panose="020B0604020202020204" pitchFamily="34" charset="0"/>
              <a:buChar char="•"/>
              <a:defRPr/>
            </a:pPr>
            <a:r>
              <a:rPr lang="en-US" altLang="en-US" b="1" dirty="0"/>
              <a:t>Address concerns related to gaps in monitoring and tracking of back-up water sources and entry points</a:t>
            </a:r>
          </a:p>
          <a:p>
            <a:pPr marL="628650" lvl="1" indent="-171450" eaLnBrk="1" hangingPunct="1">
              <a:spcBef>
                <a:spcPts val="0"/>
              </a:spcBef>
              <a:buFont typeface="Arial" panose="020B0604020202020204" pitchFamily="34" charset="0"/>
              <a:buChar char="•"/>
              <a:defRPr/>
            </a:pPr>
            <a:endParaRPr lang="en-US" altLang="en-US" dirty="0"/>
          </a:p>
          <a:p>
            <a:pPr eaLnBrk="1" hangingPunct="1">
              <a:spcBef>
                <a:spcPts val="0"/>
              </a:spcBef>
              <a:buFont typeface="Arial" panose="020B0604020202020204" pitchFamily="34" charset="0"/>
              <a:buNone/>
              <a:defRPr/>
            </a:pPr>
            <a:r>
              <a:rPr lang="en-US" altLang="en-US" dirty="0"/>
              <a:t>Let’s briefly review each of these three parts.</a:t>
            </a:r>
          </a:p>
          <a:p>
            <a:pPr eaLnBrk="1" hangingPunct="1">
              <a:spcBef>
                <a:spcPct val="0"/>
              </a:spcBef>
              <a:defRPr/>
            </a:pPr>
            <a:endParaRPr lang="en-US" altLang="en-US" dirty="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AF88CF79-396B-497A-89F7-0552428AA79A}" type="slidenum">
              <a:rPr lang="en-US" altLang="en-US"/>
              <a:pPr>
                <a:spcBef>
                  <a:spcPct val="0"/>
                </a:spcBef>
              </a:pPr>
              <a:t>20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xfrm>
            <a:off x="1219200" y="533400"/>
            <a:ext cx="4470400" cy="3352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xfrm>
            <a:off x="533400" y="3962400"/>
            <a:ext cx="6019800" cy="5105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defRPr/>
            </a:pPr>
            <a:r>
              <a:rPr lang="en-US" altLang="en-US" dirty="0"/>
              <a:t>Part 3 includes several additional general updates:</a:t>
            </a:r>
          </a:p>
          <a:p>
            <a:pPr eaLnBrk="1" hangingPunct="1">
              <a:spcBef>
                <a:spcPct val="0"/>
              </a:spcBef>
              <a:defRPr/>
            </a:pPr>
            <a:endParaRPr lang="en-US" altLang="en-US" dirty="0"/>
          </a:p>
          <a:p>
            <a:pPr marL="342900" indent="-342900" eaLnBrk="1" hangingPunct="1">
              <a:spcBef>
                <a:spcPct val="20000"/>
              </a:spcBef>
              <a:buFont typeface="Arial" panose="020B0604020202020204" pitchFamily="34" charset="0"/>
              <a:buChar char="•"/>
              <a:defRPr/>
            </a:pPr>
            <a:r>
              <a:rPr lang="en-US" altLang="en-US" dirty="0">
                <a:solidFill>
                  <a:prstClr val="black"/>
                </a:solidFill>
              </a:rPr>
              <a:t>Establish regulatory basis for general permits for high volume, low risk modifications to streamline permitting process.</a:t>
            </a:r>
          </a:p>
          <a:p>
            <a:pPr marL="342900" indent="-342900" eaLnBrk="1" hangingPunct="1">
              <a:spcBef>
                <a:spcPct val="20000"/>
              </a:spcBef>
              <a:buFont typeface="Arial" panose="020B0604020202020204" pitchFamily="34" charset="0"/>
              <a:buChar char="•"/>
              <a:defRPr/>
            </a:pPr>
            <a:r>
              <a:rPr lang="en-US" altLang="en-US" dirty="0">
                <a:solidFill>
                  <a:prstClr val="black"/>
                </a:solidFill>
              </a:rPr>
              <a:t>Clarify that NCWSs must obtain a permit or approval from DEP prior to construction or operations.</a:t>
            </a:r>
          </a:p>
          <a:p>
            <a:pPr marL="342900" indent="-342900" eaLnBrk="1" hangingPunct="1">
              <a:spcBef>
                <a:spcPct val="20000"/>
              </a:spcBef>
              <a:buFont typeface="Arial" panose="020B0604020202020204" pitchFamily="34" charset="0"/>
              <a:buChar char="•"/>
              <a:defRPr/>
            </a:pPr>
            <a:r>
              <a:rPr lang="en-US" altLang="en-US" dirty="0">
                <a:solidFill>
                  <a:prstClr val="black"/>
                </a:solidFill>
              </a:rPr>
              <a:t>Address concerns related to gaps in monitoring and tracking of back-up sources.</a:t>
            </a:r>
          </a:p>
          <a:p>
            <a:pPr eaLnBrk="1" hangingPunct="1">
              <a:spcBef>
                <a:spcPct val="0"/>
              </a:spcBef>
              <a:defRPr/>
            </a:pPr>
            <a:endParaRPr lang="en-US" altLang="en-US" dirty="0"/>
          </a:p>
          <a:p>
            <a:pPr eaLnBrk="1" hangingPunct="1">
              <a:spcBef>
                <a:spcPct val="0"/>
              </a:spcBef>
              <a:defRPr/>
            </a:pPr>
            <a:r>
              <a:rPr lang="en-US" altLang="en-US" dirty="0"/>
              <a:t>Why is it a problem that there are gaps in monitoring and tracking of back-up sources?</a:t>
            </a:r>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E79C5BAC-8B1B-4C64-9D29-2A958D39FDCB}" type="slidenum">
              <a:rPr lang="en-US" altLang="en-US"/>
              <a:pPr>
                <a:spcBef>
                  <a:spcPct val="0"/>
                </a:spcBef>
              </a:pPr>
              <a:t>21</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xfrm>
            <a:off x="1219200" y="533400"/>
            <a:ext cx="4470400" cy="3352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xfrm>
            <a:off x="533400" y="3962400"/>
            <a:ext cx="6019800" cy="5105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defRPr/>
            </a:pPr>
            <a:r>
              <a:rPr lang="en-US" altLang="en-US" dirty="0"/>
              <a:t>Problem with existing gaps in monitoring and tracking of back-up sources:</a:t>
            </a:r>
          </a:p>
          <a:p>
            <a:pPr eaLnBrk="1" hangingPunct="1">
              <a:spcBef>
                <a:spcPct val="0"/>
              </a:spcBef>
              <a:defRPr/>
            </a:pPr>
            <a:endParaRPr lang="en-US" altLang="en-US" dirty="0"/>
          </a:p>
          <a:p>
            <a:pPr marL="171450" indent="-171450" eaLnBrk="1" hangingPunct="1">
              <a:spcBef>
                <a:spcPct val="0"/>
              </a:spcBef>
              <a:buFont typeface="Arial" panose="020B0604020202020204" pitchFamily="34" charset="0"/>
              <a:buChar char="•"/>
              <a:defRPr/>
            </a:pPr>
            <a:r>
              <a:rPr lang="en-US" altLang="en-US" dirty="0"/>
              <a:t>Routine compliance monitoring </a:t>
            </a:r>
            <a:r>
              <a:rPr lang="en-US" altLang="en-US" u="sng" dirty="0"/>
              <a:t>is not</a:t>
            </a:r>
            <a:r>
              <a:rPr lang="en-US" altLang="en-US" dirty="0"/>
              <a:t> tracked for back-up/emergency sources of supply</a:t>
            </a:r>
          </a:p>
          <a:p>
            <a:pPr marL="171450" indent="-171450" eaLnBrk="1" hangingPunct="1">
              <a:spcBef>
                <a:spcPct val="0"/>
              </a:spcBef>
              <a:buFont typeface="Arial" panose="020B0604020202020204" pitchFamily="34" charset="0"/>
              <a:buChar char="•"/>
              <a:defRPr/>
            </a:pPr>
            <a:r>
              <a:rPr lang="en-US" altLang="en-US" dirty="0"/>
              <a:t>Back-up sources can be used 24/7</a:t>
            </a:r>
          </a:p>
          <a:p>
            <a:pPr marL="171450" indent="-171450" eaLnBrk="1" hangingPunct="1">
              <a:spcBef>
                <a:spcPct val="0"/>
              </a:spcBef>
              <a:buFont typeface="Arial" panose="020B0604020202020204" pitchFamily="34" charset="0"/>
              <a:buChar char="•"/>
              <a:defRPr/>
            </a:pPr>
            <a:r>
              <a:rPr lang="en-US" altLang="en-US" dirty="0"/>
              <a:t>There are </a:t>
            </a:r>
            <a:r>
              <a:rPr lang="en-US" altLang="en-US" b="1" dirty="0"/>
              <a:t>no verifiable controls </a:t>
            </a:r>
            <a:r>
              <a:rPr lang="en-US" altLang="en-US" dirty="0"/>
              <a:t>in place to ensure that proper monitoring is conducted prior to use</a:t>
            </a:r>
          </a:p>
          <a:p>
            <a:pPr marL="171450" indent="-171450" eaLnBrk="1" hangingPunct="1">
              <a:spcBef>
                <a:spcPct val="0"/>
              </a:spcBef>
              <a:buFont typeface="Arial" panose="020B0604020202020204" pitchFamily="34" charset="0"/>
              <a:buChar char="•"/>
              <a:defRPr/>
            </a:pPr>
            <a:r>
              <a:rPr lang="en-US" altLang="en-US" dirty="0"/>
              <a:t>Failure to properly monitor all sources puts public health at risk</a:t>
            </a:r>
          </a:p>
          <a:p>
            <a:pPr eaLnBrk="1" hangingPunct="1">
              <a:spcBef>
                <a:spcPct val="0"/>
              </a:spcBef>
              <a:defRPr/>
            </a:pPr>
            <a:endParaRPr lang="en-US" altLang="en-US" dirty="0"/>
          </a:p>
          <a:p>
            <a:pPr eaLnBrk="1" hangingPunct="1">
              <a:spcBef>
                <a:spcPct val="0"/>
              </a:spcBef>
              <a:defRPr/>
            </a:pPr>
            <a:r>
              <a:rPr lang="en-US" altLang="en-US" dirty="0"/>
              <a:t>How do we intend to fix this gap?</a:t>
            </a:r>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FB8476C0-C194-4A1A-8752-D26434CB0081}" type="slidenum">
              <a:rPr lang="en-US" altLang="en-US"/>
              <a:pPr>
                <a:spcBef>
                  <a:spcPct val="0"/>
                </a:spcBef>
              </a:pPr>
              <a:t>22</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xfrm>
            <a:off x="1219200" y="533400"/>
            <a:ext cx="4470400" cy="3352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xfrm>
            <a:off x="533400" y="3962400"/>
            <a:ext cx="6019800" cy="5105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defRPr/>
            </a:pPr>
            <a:r>
              <a:rPr lang="en-US" altLang="en-US" dirty="0"/>
              <a:t>Proposed revisions to address concerns with gaps in monitoring and tracking of back-up sources:</a:t>
            </a:r>
          </a:p>
          <a:p>
            <a:pPr eaLnBrk="1" hangingPunct="1">
              <a:spcBef>
                <a:spcPct val="0"/>
              </a:spcBef>
              <a:defRPr/>
            </a:pPr>
            <a:endParaRPr lang="en-US" altLang="en-US" dirty="0"/>
          </a:p>
          <a:p>
            <a:pPr marL="171450" indent="-171450" eaLnBrk="1" hangingPunct="1">
              <a:spcBef>
                <a:spcPct val="0"/>
              </a:spcBef>
              <a:buFont typeface="Arial" panose="020B0604020202020204" pitchFamily="34" charset="0"/>
              <a:buChar char="•"/>
              <a:defRPr/>
            </a:pPr>
            <a:r>
              <a:rPr lang="en-US" altLang="en-US" dirty="0"/>
              <a:t>Begin tracking monitoring requirements for all sources (including back-up/emergency).</a:t>
            </a:r>
          </a:p>
          <a:p>
            <a:pPr marL="171450" indent="-171450" eaLnBrk="1" hangingPunct="1">
              <a:spcBef>
                <a:spcPct val="0"/>
              </a:spcBef>
              <a:buFont typeface="Arial" panose="020B0604020202020204" pitchFamily="34" charset="0"/>
              <a:buChar char="•"/>
              <a:defRPr/>
            </a:pPr>
            <a:r>
              <a:rPr lang="en-US" altLang="en-US" dirty="0"/>
              <a:t>Require all sources to be used at least annually to ensure all sources are included in routine compliance monitoring. Also ensures facilities remain in good working order (and are available during emergencies).</a:t>
            </a:r>
          </a:p>
          <a:p>
            <a:pPr marL="171450" indent="-171450" eaLnBrk="1" hangingPunct="1">
              <a:spcBef>
                <a:spcPct val="0"/>
              </a:spcBef>
              <a:buFont typeface="Arial" panose="020B0604020202020204" pitchFamily="34" charset="0"/>
              <a:buChar char="•"/>
              <a:defRPr/>
            </a:pPr>
            <a:r>
              <a:rPr lang="en-US" altLang="en-US" dirty="0"/>
              <a:t>Require submission of a comprehensive monitoring plan (to address part-time use, and blended vs. alternated sources).</a:t>
            </a:r>
          </a:p>
          <a:p>
            <a:pPr eaLnBrk="1" hangingPunct="1">
              <a:spcBef>
                <a:spcPct val="0"/>
              </a:spcBef>
              <a:defRPr/>
            </a:pPr>
            <a:endParaRPr lang="en-US" altLang="en-US" dirty="0"/>
          </a:p>
          <a:p>
            <a:pPr eaLnBrk="1" hangingPunct="1">
              <a:spcBef>
                <a:spcPct val="0"/>
              </a:spcBef>
              <a:defRPr/>
            </a:pPr>
            <a:r>
              <a:rPr lang="en-US" altLang="en-US" dirty="0"/>
              <a:t>Let’s review the tentative schedule and next steps.</a:t>
            </a:r>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F0BF64C7-F0AD-4650-8B71-4DDCF112BD90}" type="slidenum">
              <a:rPr lang="en-US" altLang="en-US"/>
              <a:pPr>
                <a:spcBef>
                  <a:spcPct val="0"/>
                </a:spcBef>
              </a:pPr>
              <a:t>23</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xfrm>
            <a:off x="1219200" y="533400"/>
            <a:ext cx="4470400" cy="3352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xfrm>
            <a:off x="533400" y="3962400"/>
            <a:ext cx="6019800" cy="5105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defRPr/>
            </a:pPr>
            <a:r>
              <a:rPr lang="en-US" altLang="en-US" dirty="0"/>
              <a:t>Tentative schedule and next steps:</a:t>
            </a:r>
          </a:p>
          <a:p>
            <a:pPr marL="171450" indent="-171450" eaLnBrk="1" hangingPunct="1">
              <a:spcBef>
                <a:spcPct val="0"/>
              </a:spcBef>
              <a:buFont typeface="Arial" panose="020B0604020202020204" pitchFamily="34" charset="0"/>
              <a:buChar char="•"/>
              <a:defRPr/>
            </a:pPr>
            <a:r>
              <a:rPr lang="en-US" altLang="en-US" dirty="0"/>
              <a:t>Presented pre-draft rule to TAC on 11/14/2016</a:t>
            </a:r>
          </a:p>
          <a:p>
            <a:pPr marL="171450" indent="-171450" eaLnBrk="1" hangingPunct="1">
              <a:spcBef>
                <a:spcPct val="0"/>
              </a:spcBef>
              <a:buFont typeface="Arial" panose="020B0604020202020204" pitchFamily="34" charset="0"/>
              <a:buChar char="•"/>
              <a:defRPr/>
            </a:pPr>
            <a:r>
              <a:rPr lang="en-US" altLang="en-US" dirty="0"/>
              <a:t>Held webinar for additional stakeholders on 12/08/2016</a:t>
            </a:r>
          </a:p>
          <a:p>
            <a:pPr marL="171450" indent="-171450" eaLnBrk="1" hangingPunct="1">
              <a:spcBef>
                <a:spcPct val="0"/>
              </a:spcBef>
              <a:buFont typeface="Arial" panose="020B0604020202020204" pitchFamily="34" charset="0"/>
              <a:buChar char="•"/>
              <a:defRPr/>
            </a:pPr>
            <a:r>
              <a:rPr lang="en-US" altLang="en-US" dirty="0"/>
              <a:t>Next steps:</a:t>
            </a:r>
          </a:p>
          <a:p>
            <a:pPr marL="628650" lvl="1" indent="-171450" eaLnBrk="1" hangingPunct="1">
              <a:spcBef>
                <a:spcPct val="0"/>
              </a:spcBef>
              <a:buFont typeface="Arial" panose="020B0604020202020204" pitchFamily="34" charset="0"/>
              <a:buChar char="•"/>
              <a:defRPr/>
            </a:pPr>
            <a:r>
              <a:rPr lang="en-US" altLang="en-US" dirty="0"/>
              <a:t>Meet with TAC on 01/05/2017 for further discussion and obtain final recommendations</a:t>
            </a:r>
          </a:p>
          <a:p>
            <a:pPr marL="628650" lvl="1" indent="-171450" eaLnBrk="1" hangingPunct="1">
              <a:spcBef>
                <a:spcPct val="0"/>
              </a:spcBef>
              <a:buFont typeface="Arial" panose="020B0604020202020204" pitchFamily="34" charset="0"/>
              <a:buChar char="•"/>
              <a:defRPr/>
            </a:pPr>
            <a:r>
              <a:rPr lang="en-US" altLang="en-US" dirty="0"/>
              <a:t>Incorporate/address TAC’s recommendations</a:t>
            </a:r>
          </a:p>
          <a:p>
            <a:pPr marL="628650" lvl="1" indent="-171450" eaLnBrk="1" hangingPunct="1">
              <a:spcBef>
                <a:spcPct val="0"/>
              </a:spcBef>
              <a:buFont typeface="Arial" panose="020B0604020202020204" pitchFamily="34" charset="0"/>
              <a:buChar char="•"/>
              <a:defRPr/>
            </a:pPr>
            <a:r>
              <a:rPr lang="en-US" altLang="en-US" dirty="0"/>
              <a:t>Present draft rule to EQB in early 2017 for approval to move forward with proposed rulemaking</a:t>
            </a:r>
          </a:p>
          <a:p>
            <a:pPr marL="1085850" lvl="2" indent="-171450" eaLnBrk="1" hangingPunct="1">
              <a:spcBef>
                <a:spcPct val="0"/>
              </a:spcBef>
              <a:buFont typeface="Arial" panose="020B0604020202020204" pitchFamily="34" charset="0"/>
              <a:buChar char="•"/>
              <a:defRPr/>
            </a:pPr>
            <a:r>
              <a:rPr lang="en-US" altLang="en-US" dirty="0"/>
              <a:t>When the proposed rulemaking is published in the PA Bulletin, a formal public comment period will be opened.  Instructions will be provided regarding how to submit public comments.</a:t>
            </a:r>
          </a:p>
          <a:p>
            <a:pPr marL="1085850" lvl="2" indent="-171450" eaLnBrk="1" hangingPunct="1">
              <a:spcBef>
                <a:spcPct val="0"/>
              </a:spcBef>
              <a:buFont typeface="Arial" panose="020B0604020202020204" pitchFamily="34" charset="0"/>
              <a:buChar char="•"/>
              <a:defRPr/>
            </a:pPr>
            <a:r>
              <a:rPr lang="en-US" altLang="en-US" dirty="0"/>
              <a:t>We encourage all stakeholders to participate in the regulatory process.</a:t>
            </a:r>
          </a:p>
          <a:p>
            <a:pPr eaLnBrk="1" hangingPunct="1">
              <a:spcBef>
                <a:spcPct val="0"/>
              </a:spcBef>
              <a:defRPr/>
            </a:pPr>
            <a:endParaRPr lang="en-US" altLang="en-US" dirty="0"/>
          </a:p>
          <a:p>
            <a:pPr eaLnBrk="1" hangingPunct="1">
              <a:spcBef>
                <a:spcPct val="0"/>
              </a:spcBef>
              <a:defRPr/>
            </a:pPr>
            <a:r>
              <a:rPr lang="en-US" altLang="en-US" dirty="0"/>
              <a:t>This concludes our presentation on the pre-draft rulemaking.  Now, we will move into the Q&amp;A portion of the program.</a:t>
            </a:r>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74C6EDE9-F292-45EF-AA14-4183F882028C}" type="slidenum">
              <a:rPr lang="en-US" altLang="en-US"/>
              <a:pPr>
                <a:spcBef>
                  <a:spcPct val="0"/>
                </a:spcBef>
              </a:pPr>
              <a:t>24</a:t>
            </a:fld>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This concludes our Q&amp;A portion of the webinar.</a:t>
            </a:r>
          </a:p>
        </p:txBody>
      </p:sp>
      <p:sp>
        <p:nvSpPr>
          <p:cNvPr id="77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71D33D27-224E-49E5-95A3-02943D9BFF8A}" type="slidenum">
              <a:rPr lang="en-US" altLang="en-US"/>
              <a:pPr/>
              <a:t>25</a:t>
            </a:fld>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xfrm>
            <a:off x="1219200" y="533400"/>
            <a:ext cx="4470400" cy="3352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xfrm>
            <a:off x="533400" y="3962400"/>
            <a:ext cx="6019800" cy="5105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For more information, please refer to TAC’s website and the Draft Proposed General Update &amp; Fees webpage.</a:t>
            </a:r>
          </a:p>
        </p:txBody>
      </p:sp>
      <p:sp>
        <p:nvSpPr>
          <p:cNvPr id="798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928320A2-A2E8-4BEE-BD25-2B68DFEE8931}" type="slidenum">
              <a:rPr lang="en-US" altLang="en-US"/>
              <a:pPr>
                <a:spcBef>
                  <a:spcPct val="0"/>
                </a:spcBef>
              </a:pPr>
              <a:t>26</a:t>
            </a:fld>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Thank you for your participation in this webinar.  </a:t>
            </a:r>
          </a:p>
          <a:p>
            <a:endParaRPr lang="en-US" altLang="en-US" smtClean="0"/>
          </a:p>
          <a:p>
            <a:r>
              <a:rPr lang="en-US" altLang="en-US" smtClean="0"/>
              <a:t>We encourage your continued participation in the regulatory process.</a:t>
            </a:r>
          </a:p>
        </p:txBody>
      </p:sp>
      <p:sp>
        <p:nvSpPr>
          <p:cNvPr id="819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49900BF3-A34E-4B2A-AC2E-7943D0F97F98}" type="slidenum">
              <a:rPr lang="en-US" altLang="en-US"/>
              <a:pPr>
                <a:spcBef>
                  <a:spcPct val="0"/>
                </a:spcBef>
              </a:pPr>
              <a:t>27</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0"/>
              </a:spcBef>
              <a:defRPr/>
            </a:pPr>
            <a:r>
              <a:rPr lang="en-US" altLang="en-US" dirty="0"/>
              <a:t>The purpose of the final rulemaking package is to amend the Department’s Safe Drinking Water regulations at Chapter 109 to: </a:t>
            </a:r>
          </a:p>
          <a:p>
            <a:pPr eaLnBrk="1" hangingPunct="1">
              <a:spcBef>
                <a:spcPts val="0"/>
              </a:spcBef>
              <a:defRPr/>
            </a:pPr>
            <a:endParaRPr lang="en-US" altLang="en-US" dirty="0"/>
          </a:p>
          <a:p>
            <a:pPr marL="228600" indent="-228600" eaLnBrk="1" hangingPunct="1">
              <a:spcBef>
                <a:spcPts val="0"/>
              </a:spcBef>
              <a:buFont typeface="+mj-lt"/>
              <a:buAutoNum type="arabicPeriod"/>
              <a:defRPr/>
            </a:pPr>
            <a:r>
              <a:rPr lang="en-US" altLang="en-US" dirty="0"/>
              <a:t>Incorporate the remaining general update provisions that were separated from the proposed Revised Total Coliform Rule (RTCR) as ordered by the EQB. </a:t>
            </a:r>
          </a:p>
          <a:p>
            <a:pPr marL="685800" lvl="1" indent="-228600" eaLnBrk="1" hangingPunct="1">
              <a:spcBef>
                <a:spcPts val="0"/>
              </a:spcBef>
              <a:buFont typeface="Arial" panose="020B0604020202020204" pitchFamily="34" charset="0"/>
              <a:buChar char="•"/>
              <a:defRPr/>
            </a:pPr>
            <a:r>
              <a:rPr lang="en-US" altLang="en-US" dirty="0"/>
              <a:t>***Explain what “remaining” means – these were previously proposed to Advisory Committee and EQB in April 2015.</a:t>
            </a:r>
          </a:p>
          <a:p>
            <a:pPr marL="228600" indent="-228600" eaLnBrk="1" hangingPunct="1">
              <a:spcBef>
                <a:spcPts val="0"/>
              </a:spcBef>
              <a:buFont typeface="+mj-lt"/>
              <a:buAutoNum type="arabicPeriod"/>
              <a:defRPr/>
            </a:pPr>
            <a:r>
              <a:rPr lang="en-US" altLang="en-US" dirty="0"/>
              <a:t>Establish new annual fees and amend existing permit fees.</a:t>
            </a:r>
          </a:p>
          <a:p>
            <a:pPr marL="228600" indent="-228600" eaLnBrk="1" hangingPunct="1">
              <a:spcBef>
                <a:spcPts val="0"/>
              </a:spcBef>
              <a:buFont typeface="+mj-lt"/>
              <a:buAutoNum type="arabicPeriod"/>
              <a:defRPr/>
            </a:pPr>
            <a:r>
              <a:rPr lang="en-US" altLang="en-US" dirty="0"/>
              <a:t>Incorporate additional general updates that will: </a:t>
            </a:r>
          </a:p>
          <a:p>
            <a:pPr marL="628650" lvl="1" indent="-171450" eaLnBrk="1" hangingPunct="1">
              <a:spcBef>
                <a:spcPts val="0"/>
              </a:spcBef>
              <a:buFont typeface="Arial" panose="020B0604020202020204" pitchFamily="34" charset="0"/>
              <a:buChar char="•"/>
              <a:defRPr/>
            </a:pPr>
            <a:r>
              <a:rPr lang="en-US" altLang="en-US" dirty="0"/>
              <a:t>Establish the regulatory basis for issuing general permits.</a:t>
            </a:r>
          </a:p>
          <a:p>
            <a:pPr marL="628650" lvl="1" indent="-171450" eaLnBrk="1" hangingPunct="1">
              <a:spcBef>
                <a:spcPts val="0"/>
              </a:spcBef>
              <a:buFont typeface="Arial" panose="020B0604020202020204" pitchFamily="34" charset="0"/>
              <a:buChar char="•"/>
              <a:defRPr/>
            </a:pPr>
            <a:r>
              <a:rPr lang="en-US" altLang="en-US" dirty="0"/>
              <a:t>Clarify that NCWSs require a permit or approval from DEP prior to construction or operation.</a:t>
            </a:r>
          </a:p>
          <a:p>
            <a:pPr marL="628650" lvl="1" indent="-171450" eaLnBrk="1" hangingPunct="1">
              <a:spcBef>
                <a:spcPts val="0"/>
              </a:spcBef>
              <a:buFont typeface="Arial" panose="020B0604020202020204" pitchFamily="34" charset="0"/>
              <a:buChar char="•"/>
              <a:defRPr/>
            </a:pPr>
            <a:r>
              <a:rPr lang="en-US" altLang="en-US" dirty="0"/>
              <a:t>Address concerns related to gaps in monitoring and tracking of back-up water sources and entry points.</a:t>
            </a:r>
          </a:p>
          <a:p>
            <a:pPr marL="628650" lvl="1" indent="-171450" eaLnBrk="1" hangingPunct="1">
              <a:spcBef>
                <a:spcPts val="0"/>
              </a:spcBef>
              <a:buFont typeface="Arial" panose="020B0604020202020204" pitchFamily="34" charset="0"/>
              <a:buChar char="•"/>
              <a:defRPr/>
            </a:pPr>
            <a:endParaRPr lang="en-US" altLang="en-US" dirty="0"/>
          </a:p>
          <a:p>
            <a:pPr eaLnBrk="1" hangingPunct="1">
              <a:spcBef>
                <a:spcPts val="0"/>
              </a:spcBef>
              <a:buFont typeface="Arial" panose="020B0604020202020204" pitchFamily="34" charset="0"/>
              <a:buNone/>
              <a:defRPr/>
            </a:pPr>
            <a:r>
              <a:rPr lang="en-US" altLang="en-US" dirty="0"/>
              <a:t>Let’s briefly review each of these parts, beginning with Part 1.</a:t>
            </a:r>
          </a:p>
          <a:p>
            <a:pPr eaLnBrk="1" hangingPunct="1">
              <a:spcBef>
                <a:spcPct val="0"/>
              </a:spcBef>
              <a:defRPr/>
            </a:pPr>
            <a:endParaRPr lang="en-US" alt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EE9A5902-16EE-4C79-AFD1-235DD4FE1CA6}" type="slidenum">
              <a:rPr lang="en-US" altLang="en-US"/>
              <a:pPr>
                <a:spcBef>
                  <a:spcPct val="0"/>
                </a:spcBef>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20000"/>
              </a:spcBef>
            </a:pPr>
            <a:endParaRPr lang="en-US" altLang="en-US" smtClean="0">
              <a:solidFill>
                <a:srgbClr val="000000"/>
              </a:solidFill>
            </a:endParaRPr>
          </a:p>
          <a:p>
            <a:pPr>
              <a:spcBef>
                <a:spcPct val="20000"/>
              </a:spcBef>
            </a:pPr>
            <a:r>
              <a:rPr lang="en-US" altLang="en-US" smtClean="0">
                <a:solidFill>
                  <a:srgbClr val="000000"/>
                </a:solidFill>
              </a:rPr>
              <a:t>-These revisions do NOT make PA’s historically voluntary SWP program mandatory…SWP program participation remains voluntary at this time.</a:t>
            </a:r>
          </a:p>
          <a:p>
            <a:pPr>
              <a:spcBef>
                <a:spcPct val="20000"/>
              </a:spcBef>
            </a:pPr>
            <a:endParaRPr lang="en-US" altLang="en-US" smtClean="0">
              <a:solidFill>
                <a:srgbClr val="000000"/>
              </a:solidFill>
            </a:endParaRPr>
          </a:p>
          <a:p>
            <a:pPr>
              <a:spcBef>
                <a:spcPct val="20000"/>
              </a:spcBef>
            </a:pPr>
            <a:endParaRPr lang="en-US" altLang="en-US" smtClean="0">
              <a:solidFill>
                <a:srgbClr val="000000"/>
              </a:solidFill>
            </a:endParaRPr>
          </a:p>
          <a:p>
            <a:pPr>
              <a:spcBef>
                <a:spcPct val="20000"/>
              </a:spcBef>
            </a:pPr>
            <a:endParaRPr lang="en-US" altLang="en-US" smtClean="0">
              <a:solidFill>
                <a:srgbClr val="000000"/>
              </a:solidFill>
            </a:endParaRPr>
          </a:p>
          <a:p>
            <a:pPr eaLnBrk="1" hangingPunct="1"/>
            <a:endParaRPr lang="en-US" altLang="en-US" smtClean="0"/>
          </a:p>
          <a:p>
            <a:pPr eaLnBrk="1" hangingPunct="1">
              <a:spcBef>
                <a:spcPct val="0"/>
              </a:spcBef>
            </a:pPr>
            <a:endParaRPr lang="en-US" altLang="en-US"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C0BEB426-90F4-4D11-8546-2770D648D4E7}" type="slidenum">
              <a:rPr lang="en-US" altLang="en-US"/>
              <a:pPr>
                <a:spcBef>
                  <a:spcPct val="0"/>
                </a:spcBef>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20000"/>
              </a:spcBef>
            </a:pPr>
            <a:r>
              <a:rPr lang="en-US" altLang="en-US" smtClean="0">
                <a:solidFill>
                  <a:srgbClr val="000000"/>
                </a:solidFill>
              </a:rPr>
              <a:t>Purpose of these clarifications is to clearly convey expectations regarding the proper order of accomplishing various tasks necessary to develop a new source.  Complete key steps sooner to reduce likelihood of problems.  </a:t>
            </a:r>
          </a:p>
          <a:p>
            <a:pPr>
              <a:spcBef>
                <a:spcPct val="20000"/>
              </a:spcBef>
            </a:pPr>
            <a:endParaRPr lang="en-US" altLang="en-US" smtClean="0">
              <a:solidFill>
                <a:srgbClr val="000000"/>
              </a:solidFill>
            </a:endParaRPr>
          </a:p>
          <a:p>
            <a:pPr>
              <a:spcBef>
                <a:spcPct val="20000"/>
              </a:spcBef>
            </a:pPr>
            <a:r>
              <a:rPr lang="en-US" altLang="en-US" smtClean="0">
                <a:solidFill>
                  <a:srgbClr val="000000"/>
                </a:solidFill>
              </a:rPr>
              <a:t>Pre-drilling plan must be submitted/approved prior to well construction and pump test.  </a:t>
            </a:r>
          </a:p>
          <a:p>
            <a:pPr>
              <a:spcBef>
                <a:spcPct val="20000"/>
              </a:spcBef>
            </a:pPr>
            <a:endParaRPr lang="en-US" altLang="en-US" smtClean="0">
              <a:solidFill>
                <a:srgbClr val="000000"/>
              </a:solidFill>
            </a:endParaRPr>
          </a:p>
          <a:p>
            <a:pPr>
              <a:spcBef>
                <a:spcPct val="20000"/>
              </a:spcBef>
            </a:pPr>
            <a:r>
              <a:rPr lang="en-US" altLang="en-US" smtClean="0">
                <a:solidFill>
                  <a:srgbClr val="000000"/>
                </a:solidFill>
              </a:rPr>
              <a:t>The overall goal is to insure:</a:t>
            </a:r>
          </a:p>
          <a:p>
            <a:pPr>
              <a:spcBef>
                <a:spcPct val="20000"/>
              </a:spcBef>
            </a:pPr>
            <a:r>
              <a:rPr lang="en-US" altLang="en-US" smtClean="0">
                <a:solidFill>
                  <a:srgbClr val="000000"/>
                </a:solidFill>
              </a:rPr>
              <a:t>	- the best available source is developed with regard to both quantity </a:t>
            </a:r>
            <a:r>
              <a:rPr lang="en-US" altLang="en-US" u="sng" smtClean="0">
                <a:solidFill>
                  <a:srgbClr val="000000"/>
                </a:solidFill>
              </a:rPr>
              <a:t>and </a:t>
            </a:r>
            <a:r>
              <a:rPr lang="en-US" altLang="en-US" smtClean="0">
                <a:solidFill>
                  <a:srgbClr val="000000"/>
                </a:solidFill>
              </a:rPr>
              <a:t>quality</a:t>
            </a:r>
          </a:p>
          <a:p>
            <a:pPr>
              <a:spcBef>
                <a:spcPct val="20000"/>
              </a:spcBef>
            </a:pPr>
            <a:r>
              <a:rPr lang="en-US" altLang="en-US" smtClean="0">
                <a:solidFill>
                  <a:srgbClr val="000000"/>
                </a:solidFill>
              </a:rPr>
              <a:t>	- the level of treatment necessary for the source is accurately determined as early in the process as possible</a:t>
            </a:r>
          </a:p>
          <a:p>
            <a:pPr>
              <a:spcBef>
                <a:spcPct val="20000"/>
              </a:spcBef>
            </a:pPr>
            <a:endParaRPr lang="en-US" altLang="en-US" smtClean="0">
              <a:solidFill>
                <a:srgbClr val="000000"/>
              </a:solidFill>
            </a:endParaRPr>
          </a:p>
          <a:p>
            <a:pPr eaLnBrk="1" hangingPunct="1"/>
            <a:r>
              <a:rPr lang="en-US" altLang="en-US" smtClean="0"/>
              <a:t>- Texas A&amp;M study shows that water suppliers in source water areas with chemical contaminants paid $25 more per gallon to treat drinking water than suppliers in areas with no chemical contaminants detected.  </a:t>
            </a:r>
          </a:p>
          <a:p>
            <a:pPr eaLnBrk="1" hangingPunct="1">
              <a:spcBef>
                <a:spcPct val="0"/>
              </a:spcBef>
            </a:pPr>
            <a:endParaRPr lang="en-US" alt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00FCD195-9A36-4771-AF1F-F9AA46D43A00}" type="slidenum">
              <a:rPr lang="en-US" altLang="en-US"/>
              <a:pPr>
                <a:spcBef>
                  <a:spcPct val="0"/>
                </a:spcBef>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20000"/>
              </a:spcBef>
            </a:pPr>
            <a:r>
              <a:rPr lang="en-US" altLang="en-US" smtClean="0">
                <a:solidFill>
                  <a:srgbClr val="000000"/>
                </a:solidFill>
              </a:rPr>
              <a:t>Historically:</a:t>
            </a:r>
          </a:p>
          <a:p>
            <a:pPr>
              <a:spcBef>
                <a:spcPct val="20000"/>
              </a:spcBef>
            </a:pPr>
            <a:r>
              <a:rPr lang="en-US" altLang="en-US" smtClean="0">
                <a:solidFill>
                  <a:srgbClr val="000000"/>
                </a:solidFill>
              </a:rPr>
              <a:t>2011 tropical storm caused flooding water line ruptures, and power outages resulting in mandatory water restrictions.  As well as BWA’s at 32 PWS’s</a:t>
            </a:r>
          </a:p>
          <a:p>
            <a:pPr>
              <a:spcBef>
                <a:spcPct val="20000"/>
              </a:spcBef>
            </a:pPr>
            <a:r>
              <a:rPr lang="en-US" altLang="en-US" smtClean="0">
                <a:solidFill>
                  <a:srgbClr val="000000"/>
                </a:solidFill>
              </a:rPr>
              <a:t>2012, one storm caused similar problems at 85 PWSs</a:t>
            </a:r>
          </a:p>
          <a:p>
            <a:pPr>
              <a:spcBef>
                <a:spcPct val="20000"/>
              </a:spcBef>
            </a:pPr>
            <a:endParaRPr lang="en-US" altLang="en-US" smtClean="0">
              <a:solidFill>
                <a:srgbClr val="000000"/>
              </a:solidFill>
            </a:endParaRPr>
          </a:p>
          <a:p>
            <a:pPr>
              <a:spcBef>
                <a:spcPct val="20000"/>
              </a:spcBef>
            </a:pPr>
            <a:r>
              <a:rPr lang="en-US" altLang="en-US" smtClean="0">
                <a:solidFill>
                  <a:srgbClr val="000000"/>
                </a:solidFill>
              </a:rPr>
              <a:t>Recently:</a:t>
            </a:r>
          </a:p>
          <a:p>
            <a:pPr>
              <a:spcBef>
                <a:spcPct val="20000"/>
              </a:spcBef>
            </a:pPr>
            <a:r>
              <a:rPr lang="en-US" altLang="en-US" smtClean="0">
                <a:solidFill>
                  <a:srgbClr val="000000"/>
                </a:solidFill>
              </a:rPr>
              <a:t>Mention large chemical fire (could not use source for almost 3 months)</a:t>
            </a:r>
          </a:p>
          <a:p>
            <a:pPr>
              <a:spcBef>
                <a:spcPct val="20000"/>
              </a:spcBef>
            </a:pPr>
            <a:endParaRPr lang="en-US" altLang="en-US" smtClean="0">
              <a:solidFill>
                <a:srgbClr val="000000"/>
              </a:solidFill>
            </a:endParaRPr>
          </a:p>
          <a:p>
            <a:pPr>
              <a:spcBef>
                <a:spcPct val="20000"/>
              </a:spcBef>
            </a:pPr>
            <a:r>
              <a:rPr lang="en-US" altLang="en-US" smtClean="0">
                <a:solidFill>
                  <a:srgbClr val="000000"/>
                </a:solidFill>
              </a:rPr>
              <a:t>This is </a:t>
            </a:r>
            <a:r>
              <a:rPr lang="en-US" altLang="en-US" u="sng" smtClean="0">
                <a:solidFill>
                  <a:srgbClr val="000000"/>
                </a:solidFill>
              </a:rPr>
              <a:t>both rural and metropolitan </a:t>
            </a:r>
            <a:r>
              <a:rPr lang="en-US" altLang="en-US" smtClean="0">
                <a:solidFill>
                  <a:srgbClr val="000000"/>
                </a:solidFill>
              </a:rPr>
              <a:t>issue</a:t>
            </a:r>
          </a:p>
          <a:p>
            <a:pPr>
              <a:spcBef>
                <a:spcPct val="20000"/>
              </a:spcBef>
            </a:pPr>
            <a:r>
              <a:rPr lang="en-US" altLang="en-US" smtClean="0">
                <a:solidFill>
                  <a:srgbClr val="000000"/>
                </a:solidFill>
              </a:rPr>
              <a:t>Gas line rupture in NC</a:t>
            </a:r>
          </a:p>
          <a:p>
            <a:pPr>
              <a:spcBef>
                <a:spcPct val="20000"/>
              </a:spcBef>
            </a:pPr>
            <a:r>
              <a:rPr lang="en-US" altLang="en-US" smtClean="0">
                <a:solidFill>
                  <a:srgbClr val="000000"/>
                </a:solidFill>
              </a:rPr>
              <a:t>81 fire in Harrisburg</a:t>
            </a:r>
          </a:p>
          <a:p>
            <a:pPr eaLnBrk="1" hangingPunct="1"/>
            <a:endParaRPr lang="en-US" alt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9DC2E28F-BF25-42F7-A33E-08CE28D3A602}" type="slidenum">
              <a:rPr lang="en-US" altLang="en-US"/>
              <a:pPr>
                <a:spcBef>
                  <a:spcPct val="0"/>
                </a:spcBef>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a:r>
              <a:rPr lang="en-US" altLang="en-US" sz="1600" smtClean="0"/>
              <a:t>Some of the worst compliance cases and degraded water quality resulted from unattended operations without alarms/shutdowns…or</a:t>
            </a:r>
          </a:p>
          <a:p>
            <a:pPr lvl="1"/>
            <a:r>
              <a:rPr lang="en-US" altLang="en-US" sz="1600" smtClean="0"/>
              <a:t>When the alarms/shutdowns were NOT working properly (not tested).  </a:t>
            </a:r>
          </a:p>
          <a:p>
            <a:pPr lvl="1"/>
            <a:endParaRPr lang="en-US" altLang="en-US" sz="1600" smtClean="0"/>
          </a:p>
          <a:p>
            <a:pPr lvl="1"/>
            <a:r>
              <a:rPr lang="en-US" altLang="en-US" sz="1600" smtClean="0"/>
              <a:t>Important to note that impacted water systems will have 12 months from date of final regulation to comply</a:t>
            </a:r>
          </a:p>
          <a:p>
            <a:pPr lvl="1"/>
            <a:endParaRPr lang="en-US" altLang="en-US" sz="1600" smtClean="0"/>
          </a:p>
          <a:p>
            <a:pPr lvl="1"/>
            <a:r>
              <a:rPr lang="en-US" altLang="en-US" sz="1600" smtClean="0"/>
              <a:t>Department may also require alarms and/or shutdowns for any PWS according to a schedule set forth in permit or DEP Order</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A88A1621-1ECA-4797-987C-1476F61E6B0E}" type="slidenum">
              <a:rPr lang="en-US" altLang="en-US"/>
              <a:pPr>
                <a:spcBef>
                  <a:spcPct val="0"/>
                </a:spcBef>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20000"/>
              </a:spcBef>
              <a:defRPr/>
            </a:pPr>
            <a:r>
              <a:rPr lang="en-US" altLang="en-US" b="1" dirty="0">
                <a:solidFill>
                  <a:srgbClr val="000000"/>
                </a:solidFill>
                <a:effectLst>
                  <a:outerShdw blurRad="38100" dist="38100" dir="2700000" algn="tl">
                    <a:srgbClr val="000000">
                      <a:alpha val="43137"/>
                    </a:srgbClr>
                  </a:outerShdw>
                </a:effectLst>
              </a:rPr>
              <a:t>-12 months from adoption of rule to comply</a:t>
            </a:r>
          </a:p>
          <a:p>
            <a:pPr>
              <a:spcBef>
                <a:spcPct val="20000"/>
              </a:spcBef>
              <a:defRPr/>
            </a:pPr>
            <a:endParaRPr lang="en-US" altLang="en-US" dirty="0">
              <a:solidFill>
                <a:srgbClr val="000000"/>
              </a:solidFill>
            </a:endParaRPr>
          </a:p>
          <a:p>
            <a:pPr>
              <a:spcBef>
                <a:spcPct val="20000"/>
              </a:spcBef>
              <a:defRPr/>
            </a:pPr>
            <a:r>
              <a:rPr lang="en-US" altLang="en-US" dirty="0">
                <a:solidFill>
                  <a:srgbClr val="000000"/>
                </a:solidFill>
              </a:rPr>
              <a:t>-CFE continuous monitoring and recording has been historically expected, and has been occurring for many years.  Necessary for operators to identify problematic trends and take actions in a timely manner.</a:t>
            </a:r>
          </a:p>
          <a:p>
            <a:pPr>
              <a:spcBef>
                <a:spcPct val="20000"/>
              </a:spcBef>
              <a:defRPr/>
            </a:pPr>
            <a:endParaRPr lang="en-US" altLang="en-US" dirty="0">
              <a:solidFill>
                <a:srgbClr val="000000"/>
              </a:solidFill>
            </a:endParaRPr>
          </a:p>
          <a:p>
            <a:pPr>
              <a:spcBef>
                <a:spcPct val="20000"/>
              </a:spcBef>
              <a:defRPr/>
            </a:pPr>
            <a:r>
              <a:rPr lang="en-US" altLang="en-US" dirty="0">
                <a:solidFill>
                  <a:srgbClr val="000000"/>
                </a:solidFill>
              </a:rPr>
              <a:t>-5 days was previously 5 or 14 days depending on system size.  No longer differentiating time to fix critical compliance monitoring equipment based on population served.  </a:t>
            </a:r>
          </a:p>
          <a:p>
            <a:pPr>
              <a:spcBef>
                <a:spcPct val="20000"/>
              </a:spcBef>
              <a:defRPr/>
            </a:pPr>
            <a:endParaRPr lang="en-US" altLang="en-US" dirty="0">
              <a:solidFill>
                <a:srgbClr val="000000"/>
              </a:solidFill>
            </a:endParaRPr>
          </a:p>
          <a:p>
            <a:pPr>
              <a:spcBef>
                <a:spcPct val="20000"/>
              </a:spcBef>
              <a:defRPr/>
            </a:pPr>
            <a:r>
              <a:rPr lang="en-US" altLang="en-US" dirty="0">
                <a:solidFill>
                  <a:srgbClr val="000000"/>
                </a:solidFill>
              </a:rPr>
              <a:t>-Previously .3 and 1 </a:t>
            </a:r>
          </a:p>
          <a:p>
            <a:pPr marL="0" lvl="2">
              <a:spcBef>
                <a:spcPct val="20000"/>
              </a:spcBef>
              <a:defRPr/>
            </a:pPr>
            <a:endParaRPr lang="en-US" altLang="en-US" dirty="0">
              <a:solidFill>
                <a:srgbClr val="000000"/>
              </a:solidFill>
            </a:endParaRPr>
          </a:p>
          <a:p>
            <a:pPr>
              <a:spcBef>
                <a:spcPct val="20000"/>
              </a:spcBef>
              <a:defRPr/>
            </a:pPr>
            <a:r>
              <a:rPr lang="en-US" altLang="en-US" dirty="0">
                <a:solidFill>
                  <a:srgbClr val="000000"/>
                </a:solidFill>
              </a:rPr>
              <a:t>-Remember turbidity is the surrogate for the acute pathogens Giardia and Cryptosporidium…not chronic…acute!</a:t>
            </a:r>
          </a:p>
          <a:p>
            <a:pPr>
              <a:spcBef>
                <a:spcPct val="20000"/>
              </a:spcBef>
              <a:defRPr/>
            </a:pPr>
            <a:r>
              <a:rPr lang="en-US" altLang="en-US" dirty="0">
                <a:solidFill>
                  <a:srgbClr val="000000"/>
                </a:solidFill>
              </a:rPr>
              <a:t>-Treatment technique is used to reduce relative risk  </a:t>
            </a:r>
          </a:p>
          <a:p>
            <a:pPr>
              <a:spcBef>
                <a:spcPct val="20000"/>
              </a:spcBef>
              <a:defRPr/>
            </a:pPr>
            <a:endParaRPr lang="en-US" altLang="en-US" dirty="0">
              <a:solidFill>
                <a:srgbClr val="000000"/>
              </a:solidFill>
            </a:endParaRPr>
          </a:p>
          <a:p>
            <a:pPr marL="0" lvl="2">
              <a:spcBef>
                <a:spcPct val="20000"/>
              </a:spcBef>
              <a:defRPr/>
            </a:pPr>
            <a:r>
              <a:rPr lang="en-US" altLang="en-US" dirty="0">
                <a:solidFill>
                  <a:srgbClr val="000000"/>
                </a:solidFill>
              </a:rPr>
              <a:t>-MCLs (and number of significant digits) should reflect method/instrument sensitivity/accuracy/precision – current instrumentation is accurate </a:t>
            </a:r>
            <a:r>
              <a:rPr lang="en-US" altLang="en-US" u="sng" dirty="0">
                <a:solidFill>
                  <a:srgbClr val="000000"/>
                </a:solidFill>
              </a:rPr>
              <a:t>beyond</a:t>
            </a:r>
            <a:r>
              <a:rPr lang="en-US" altLang="en-US" dirty="0">
                <a:solidFill>
                  <a:srgbClr val="000000"/>
                </a:solidFill>
              </a:rPr>
              <a:t> two decimal places…so, very reasonable expectation to consider tenths of turbidity units when evaluating water quality and associated process control decisions/alarms</a:t>
            </a:r>
          </a:p>
          <a:p>
            <a:pPr>
              <a:spcBef>
                <a:spcPct val="20000"/>
              </a:spcBef>
              <a:defRPr/>
            </a:pPr>
            <a:endParaRPr lang="en-US" altLang="en-US" dirty="0">
              <a:solidFill>
                <a:srgbClr val="000000"/>
              </a:solidFill>
            </a:endParaRPr>
          </a:p>
          <a:p>
            <a:pPr marL="0" lvl="2">
              <a:spcBef>
                <a:spcPct val="20000"/>
              </a:spcBef>
              <a:defRPr/>
            </a:pPr>
            <a:r>
              <a:rPr lang="en-US" altLang="en-US" dirty="0">
                <a:solidFill>
                  <a:srgbClr val="000000"/>
                </a:solidFill>
              </a:rPr>
              <a:t>-CFE requirement previously not established in regulation for membrane (0.15 NTU is consistent</a:t>
            </a:r>
            <a:r>
              <a:rPr lang="en-US" altLang="en-US" sz="2000" dirty="0"/>
              <a:t> with industry standards and permits)</a:t>
            </a:r>
          </a:p>
          <a:p>
            <a:pPr>
              <a:spcBef>
                <a:spcPct val="20000"/>
              </a:spcBef>
              <a:defRPr/>
            </a:pPr>
            <a:r>
              <a:rPr lang="en-US" altLang="en-US" dirty="0">
                <a:solidFill>
                  <a:srgbClr val="000000"/>
                </a:solidFill>
              </a:rPr>
              <a:t>-Membrane plants should already be operating with very similar (or even more stringent) performance levels in place.  Not only protects public health, protects the expensive investment that is membrane filtration barrier.</a:t>
            </a:r>
          </a:p>
          <a:p>
            <a:pPr>
              <a:spcBef>
                <a:spcPct val="20000"/>
              </a:spcBef>
              <a:defRPr/>
            </a:pPr>
            <a:endParaRPr lang="en-US" altLang="en-US" dirty="0">
              <a:solidFill>
                <a:srgbClr val="000000"/>
              </a:solidFill>
            </a:endParaRPr>
          </a:p>
          <a:p>
            <a:pPr>
              <a:spcBef>
                <a:spcPct val="20000"/>
              </a:spcBef>
              <a:defRPr/>
            </a:pPr>
            <a:endParaRPr lang="en-US" altLang="en-US" dirty="0">
              <a:solidFill>
                <a:srgbClr val="000000"/>
              </a:solidFill>
            </a:endParaRPr>
          </a:p>
          <a:p>
            <a:pPr>
              <a:spcBef>
                <a:spcPct val="20000"/>
              </a:spcBef>
              <a:defRPr/>
            </a:pPr>
            <a:endParaRPr lang="en-US" altLang="en-US" dirty="0">
              <a:solidFill>
                <a:srgbClr val="000000"/>
              </a:solidFill>
            </a:endParaRPr>
          </a:p>
          <a:p>
            <a:pPr>
              <a:spcBef>
                <a:spcPct val="20000"/>
              </a:spcBef>
              <a:defRPr/>
            </a:pPr>
            <a:endParaRPr lang="en-US" altLang="en-US" dirty="0">
              <a:solidFill>
                <a:srgbClr val="000000"/>
              </a:solidFill>
            </a:endParaRPr>
          </a:p>
          <a:p>
            <a:pPr eaLnBrk="1" hangingPunct="1">
              <a:defRPr/>
            </a:pPr>
            <a:endParaRPr lang="en-US" altLang="en-US" dirty="0"/>
          </a:p>
          <a:p>
            <a:pPr eaLnBrk="1" hangingPunct="1">
              <a:spcBef>
                <a:spcPct val="0"/>
              </a:spcBef>
              <a:defRPr/>
            </a:pPr>
            <a:endParaRPr lang="en-US" altLang="en-US" dirty="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126E5D9A-ADCF-462D-BA44-4C767B444575}" type="slidenum">
              <a:rPr lang="en-US" altLang="en-US"/>
              <a:pPr>
                <a:spcBef>
                  <a:spcPct val="0"/>
                </a:spcBef>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20000"/>
              </a:spcBef>
              <a:defRPr/>
            </a:pPr>
            <a:r>
              <a:rPr lang="en-US" altLang="en-US" dirty="0">
                <a:solidFill>
                  <a:srgbClr val="000000"/>
                </a:solidFill>
              </a:rPr>
              <a:t>-</a:t>
            </a:r>
            <a:r>
              <a:rPr lang="en-US" altLang="en-US" b="1" dirty="0">
                <a:solidFill>
                  <a:srgbClr val="000000"/>
                </a:solidFill>
                <a:effectLst>
                  <a:outerShdw blurRad="38100" dist="38100" dir="2700000" algn="tl">
                    <a:srgbClr val="000000">
                      <a:alpha val="43137"/>
                    </a:srgbClr>
                  </a:outerShdw>
                </a:effectLst>
              </a:rPr>
              <a:t>12 months from adoption of rule to comply</a:t>
            </a:r>
          </a:p>
          <a:p>
            <a:pPr>
              <a:spcBef>
                <a:spcPct val="20000"/>
              </a:spcBef>
              <a:defRPr/>
            </a:pPr>
            <a:endParaRPr lang="en-US" altLang="en-US" dirty="0">
              <a:solidFill>
                <a:srgbClr val="000000"/>
              </a:solidFill>
            </a:endParaRPr>
          </a:p>
          <a:p>
            <a:pPr>
              <a:spcBef>
                <a:spcPct val="20000"/>
              </a:spcBef>
              <a:defRPr/>
            </a:pPr>
            <a:endParaRPr lang="en-US" altLang="en-US" dirty="0">
              <a:solidFill>
                <a:srgbClr val="000000"/>
              </a:solidFill>
            </a:endParaRPr>
          </a:p>
          <a:p>
            <a:pPr>
              <a:spcBef>
                <a:spcPct val="20000"/>
              </a:spcBef>
              <a:defRPr/>
            </a:pPr>
            <a:r>
              <a:rPr lang="en-US" altLang="en-US" dirty="0">
                <a:solidFill>
                  <a:srgbClr val="000000"/>
                </a:solidFill>
              </a:rPr>
              <a:t>-The IFE trigger level lowering is necessary for many reasons, simplify so consistent with CFE is one benefit…</a:t>
            </a:r>
          </a:p>
          <a:p>
            <a:pPr>
              <a:spcBef>
                <a:spcPct val="20000"/>
              </a:spcBef>
              <a:defRPr/>
            </a:pPr>
            <a:r>
              <a:rPr lang="en-US" altLang="en-US" dirty="0">
                <a:solidFill>
                  <a:srgbClr val="000000"/>
                </a:solidFill>
              </a:rPr>
              <a:t>-However, primary benefit and purpose is to is improve public health protection by requiring INVESTIGATIVE actions sooner:  </a:t>
            </a:r>
          </a:p>
          <a:p>
            <a:pPr>
              <a:spcBef>
                <a:spcPct val="20000"/>
              </a:spcBef>
              <a:defRPr/>
            </a:pPr>
            <a:r>
              <a:rPr lang="en-US" altLang="en-US" dirty="0">
                <a:solidFill>
                  <a:srgbClr val="000000"/>
                </a:solidFill>
              </a:rPr>
              <a:t>	-Existing IFE trigger levels are too high to initiate investigation </a:t>
            </a:r>
            <a:r>
              <a:rPr lang="en-US" altLang="en-US" b="1" u="sng" dirty="0">
                <a:solidFill>
                  <a:srgbClr val="000000"/>
                </a:solidFill>
              </a:rPr>
              <a:t>soon enough to avoid </a:t>
            </a:r>
            <a:r>
              <a:rPr lang="en-US" altLang="en-US" dirty="0">
                <a:solidFill>
                  <a:srgbClr val="000000"/>
                </a:solidFill>
              </a:rPr>
              <a:t>significant degradation in water quality.  </a:t>
            </a:r>
          </a:p>
          <a:p>
            <a:pPr>
              <a:spcBef>
                <a:spcPct val="20000"/>
              </a:spcBef>
              <a:defRPr/>
            </a:pPr>
            <a:r>
              <a:rPr lang="en-US" altLang="en-US" dirty="0">
                <a:solidFill>
                  <a:srgbClr val="000000"/>
                </a:solidFill>
              </a:rPr>
              <a:t>	-This is only a </a:t>
            </a:r>
            <a:r>
              <a:rPr lang="en-US" altLang="en-US" b="1" dirty="0">
                <a:solidFill>
                  <a:srgbClr val="000000"/>
                </a:solidFill>
              </a:rPr>
              <a:t>trigger level for follow-up investigation…not a violation </a:t>
            </a:r>
            <a:r>
              <a:rPr lang="en-US" altLang="en-US" dirty="0">
                <a:solidFill>
                  <a:srgbClr val="000000"/>
                </a:solidFill>
              </a:rPr>
              <a:t>if water suppliers conduct adequate follow-up in a timely manner.  </a:t>
            </a:r>
          </a:p>
          <a:p>
            <a:pPr>
              <a:spcBef>
                <a:spcPct val="20000"/>
              </a:spcBef>
              <a:defRPr/>
            </a:pPr>
            <a:endParaRPr lang="en-US" altLang="en-US" dirty="0">
              <a:solidFill>
                <a:srgbClr val="000000"/>
              </a:solidFill>
            </a:endParaRPr>
          </a:p>
          <a:p>
            <a:pPr>
              <a:spcBef>
                <a:spcPct val="20000"/>
              </a:spcBef>
              <a:defRPr/>
            </a:pPr>
            <a:r>
              <a:rPr lang="en-US" altLang="en-US" dirty="0">
                <a:solidFill>
                  <a:srgbClr val="000000"/>
                </a:solidFill>
              </a:rPr>
              <a:t>-Membrane plants should already be operating with very similar (or even more stringent) performance levels in place.  Not only protects public health, protects the expensive investment that is membrane filtration barrier.</a:t>
            </a:r>
          </a:p>
          <a:p>
            <a:pPr>
              <a:spcBef>
                <a:spcPct val="20000"/>
              </a:spcBef>
              <a:defRPr/>
            </a:pPr>
            <a:endParaRPr lang="en-US" altLang="en-US" dirty="0">
              <a:solidFill>
                <a:srgbClr val="000000"/>
              </a:solidFill>
            </a:endParaRPr>
          </a:p>
          <a:p>
            <a:pPr>
              <a:spcBef>
                <a:spcPct val="20000"/>
              </a:spcBef>
              <a:defRPr/>
            </a:pPr>
            <a:r>
              <a:rPr lang="en-US" altLang="en-US" dirty="0">
                <a:solidFill>
                  <a:srgbClr val="000000"/>
                </a:solidFill>
              </a:rPr>
              <a:t>-IFE problems have been documented with all filter types; therefore, monitoring individual filters regardless of type, is necessary to identify a problem and take corrective actions BEFORE CFE and public health is negatively impacted.</a:t>
            </a:r>
          </a:p>
          <a:p>
            <a:pPr>
              <a:spcBef>
                <a:spcPct val="20000"/>
              </a:spcBef>
              <a:defRPr/>
            </a:pPr>
            <a:endParaRPr lang="en-US" altLang="en-US" dirty="0">
              <a:solidFill>
                <a:srgbClr val="000000"/>
              </a:solidFill>
            </a:endParaRPr>
          </a:p>
          <a:p>
            <a:pPr>
              <a:spcBef>
                <a:spcPct val="20000"/>
              </a:spcBef>
              <a:defRPr/>
            </a:pPr>
            <a:endParaRPr lang="en-US" altLang="en-US" dirty="0">
              <a:solidFill>
                <a:srgbClr val="000000"/>
              </a:solidFill>
            </a:endParaRPr>
          </a:p>
          <a:p>
            <a:pPr>
              <a:spcBef>
                <a:spcPct val="20000"/>
              </a:spcBef>
              <a:defRPr/>
            </a:pPr>
            <a:endParaRPr lang="en-US" altLang="en-US" dirty="0">
              <a:solidFill>
                <a:srgbClr val="000000"/>
              </a:solidFill>
            </a:endParaRPr>
          </a:p>
          <a:p>
            <a:pPr>
              <a:spcBef>
                <a:spcPct val="20000"/>
              </a:spcBef>
              <a:defRPr/>
            </a:pPr>
            <a:endParaRPr lang="en-US" altLang="en-US" dirty="0">
              <a:solidFill>
                <a:srgbClr val="000000"/>
              </a:solidFill>
            </a:endParaRPr>
          </a:p>
          <a:p>
            <a:pPr>
              <a:spcBef>
                <a:spcPct val="20000"/>
              </a:spcBef>
              <a:defRPr/>
            </a:pPr>
            <a:endParaRPr lang="en-US" altLang="en-US" dirty="0">
              <a:solidFill>
                <a:srgbClr val="000000"/>
              </a:solidFill>
            </a:endParaRPr>
          </a:p>
          <a:p>
            <a:pPr eaLnBrk="1" hangingPunct="1">
              <a:defRPr/>
            </a:pPr>
            <a:endParaRPr lang="en-US" altLang="en-US" dirty="0"/>
          </a:p>
          <a:p>
            <a:pPr eaLnBrk="1" hangingPunct="1">
              <a:spcBef>
                <a:spcPct val="0"/>
              </a:spcBef>
              <a:defRPr/>
            </a:pP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8A998C5E-A7EB-4E37-946C-78E97F3C0D46}" type="slidenum">
              <a:rPr lang="en-US" altLang="en-US"/>
              <a:pPr>
                <a:spcBef>
                  <a:spcPct val="0"/>
                </a:spcBef>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D35F797D-3E43-497A-81C1-4283E1044D53}" type="datetimeFigureOut">
              <a:rPr lang="en-US"/>
              <a:pPr>
                <a:defRPr/>
              </a:pPr>
              <a:t>12/16/2016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9431420-C5F0-4E9E-BAE8-6D8B37C6C74A}" type="slidenum">
              <a:rPr lang="en-US" altLang="en-US"/>
              <a:pPr/>
              <a:t>‹#›</a:t>
            </a:fld>
            <a:endParaRPr lang="en-US" altLang="en-US"/>
          </a:p>
        </p:txBody>
      </p:sp>
    </p:spTree>
    <p:extLst>
      <p:ext uri="{BB962C8B-B14F-4D97-AF65-F5344CB8AC3E}">
        <p14:creationId xmlns:p14="http://schemas.microsoft.com/office/powerpoint/2010/main" val="3317959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519322A-331E-465D-83C5-A46273BDA714}" type="datetimeFigureOut">
              <a:rPr lang="en-US"/>
              <a:pPr>
                <a:defRPr/>
              </a:pPr>
              <a:t>12/16/2016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1BD8500-961C-4091-BA0A-17F90977F09F}" type="slidenum">
              <a:rPr lang="en-US" altLang="en-US"/>
              <a:pPr/>
              <a:t>‹#›</a:t>
            </a:fld>
            <a:endParaRPr lang="en-US" altLang="en-US"/>
          </a:p>
        </p:txBody>
      </p:sp>
    </p:spTree>
    <p:extLst>
      <p:ext uri="{BB962C8B-B14F-4D97-AF65-F5344CB8AC3E}">
        <p14:creationId xmlns:p14="http://schemas.microsoft.com/office/powerpoint/2010/main" val="71546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D13DD41-A0C1-4BE6-A01C-6CF298796779}" type="datetimeFigureOut">
              <a:rPr lang="en-US"/>
              <a:pPr>
                <a:defRPr/>
              </a:pPr>
              <a:t>12/16/2016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2AB907-610B-4632-8B24-65C044EAE47B}" type="slidenum">
              <a:rPr lang="en-US" altLang="en-US"/>
              <a:pPr/>
              <a:t>‹#›</a:t>
            </a:fld>
            <a:endParaRPr lang="en-US" altLang="en-US"/>
          </a:p>
        </p:txBody>
      </p:sp>
    </p:spTree>
    <p:extLst>
      <p:ext uri="{BB962C8B-B14F-4D97-AF65-F5344CB8AC3E}">
        <p14:creationId xmlns:p14="http://schemas.microsoft.com/office/powerpoint/2010/main" val="2201043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eaLnBrk="0" hangingPunct="0">
              <a:defRPr/>
            </a:lvl1pPr>
          </a:lstStyle>
          <a:p>
            <a:pPr>
              <a:defRPr/>
            </a:pPr>
            <a:fld id="{F95DDB34-8781-42B8-9691-7DD3703E79F1}" type="datetime1">
              <a:rPr lang="en-US"/>
              <a:pPr>
                <a:defRPr/>
              </a:pPr>
              <a:t>12/16/2016</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fld id="{B91A6198-464E-4B7B-84ED-3D790AEDF98C}" type="slidenum">
              <a:rPr lang="en-US" altLang="en-US"/>
              <a:pPr/>
              <a:t>‹#›</a:t>
            </a:fld>
            <a:endParaRPr lang="en-US" altLang="en-US"/>
          </a:p>
        </p:txBody>
      </p:sp>
    </p:spTree>
    <p:extLst>
      <p:ext uri="{BB962C8B-B14F-4D97-AF65-F5344CB8AC3E}">
        <p14:creationId xmlns:p14="http://schemas.microsoft.com/office/powerpoint/2010/main" val="17667218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descr="DEP-rgb"/>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400800" y="6096000"/>
            <a:ext cx="2624138"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Aging bann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8925" y="355600"/>
            <a:ext cx="83820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457200" y="1524000"/>
            <a:ext cx="8229600" cy="4602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a:xfrm>
            <a:off x="457200" y="198438"/>
            <a:ext cx="8229600" cy="868362"/>
          </a:xfrm>
        </p:spPr>
        <p:txBody>
          <a:bodyPr/>
          <a:lstStyle>
            <a:lvl1pPr>
              <a:defRPr sz="4000">
                <a:solidFill>
                  <a:schemeClr val="bg1"/>
                </a:solidFill>
              </a:defRPr>
            </a:lvl1pPr>
          </a:lstStyle>
          <a:p>
            <a:r>
              <a:rPr lang="en-US"/>
              <a:t>Click to edit Master title style</a:t>
            </a:r>
          </a:p>
        </p:txBody>
      </p:sp>
      <p:sp>
        <p:nvSpPr>
          <p:cNvPr id="6" name="Date Placeholder 3"/>
          <p:cNvSpPr>
            <a:spLocks noGrp="1"/>
          </p:cNvSpPr>
          <p:nvPr>
            <p:ph type="dt" sz="half" idx="10"/>
          </p:nvPr>
        </p:nvSpPr>
        <p:spPr/>
        <p:txBody>
          <a:bodyPr/>
          <a:lstStyle>
            <a:lvl1pPr eaLnBrk="0" hangingPunct="0">
              <a:defRPr/>
            </a:lvl1pPr>
          </a:lstStyle>
          <a:p>
            <a:pPr>
              <a:defRPr/>
            </a:pPr>
            <a:fld id="{C562466D-74CD-4092-B7FC-0529ECC75496}" type="datetime1">
              <a:rPr lang="en-US"/>
              <a:pPr>
                <a:defRPr/>
              </a:pPr>
              <a:t>12/16/2016</a:t>
            </a:fld>
            <a:endParaRPr lang="en-US"/>
          </a:p>
        </p:txBody>
      </p:sp>
      <p:sp>
        <p:nvSpPr>
          <p:cNvPr id="7" name="Footer Placeholder 4"/>
          <p:cNvSpPr>
            <a:spLocks noGrp="1"/>
          </p:cNvSpPr>
          <p:nvPr>
            <p:ph type="ftr" sz="quarter" idx="11"/>
          </p:nvPr>
        </p:nvSpPr>
        <p:spPr/>
        <p:txBody>
          <a:bodyPr/>
          <a:lstStyle>
            <a:lvl1pPr eaLnBrk="0" hangingPunct="0">
              <a:defRPr/>
            </a:lvl1pPr>
          </a:lstStyle>
          <a:p>
            <a:pPr>
              <a:defRPr/>
            </a:pPr>
            <a:endParaRPr lang="en-US"/>
          </a:p>
        </p:txBody>
      </p:sp>
      <p:sp>
        <p:nvSpPr>
          <p:cNvPr id="8" name="Slide Number Placeholder 5"/>
          <p:cNvSpPr>
            <a:spLocks noGrp="1"/>
          </p:cNvSpPr>
          <p:nvPr>
            <p:ph type="sldNum" sz="quarter" idx="12"/>
          </p:nvPr>
        </p:nvSpPr>
        <p:spPr>
          <a:xfrm>
            <a:off x="3505200" y="6373813"/>
            <a:ext cx="2133600" cy="365125"/>
          </a:xfrm>
        </p:spPr>
        <p:txBody>
          <a:bodyPr/>
          <a:lstStyle>
            <a:lvl1pPr algn="ctr" eaLnBrk="0" hangingPunct="0">
              <a:defRPr/>
            </a:lvl1pPr>
          </a:lstStyle>
          <a:p>
            <a:fld id="{F720B777-3D87-41B7-8007-AACFB2AB4B35}" type="slidenum">
              <a:rPr lang="en-US" altLang="en-US"/>
              <a:pPr/>
              <a:t>‹#›</a:t>
            </a:fld>
            <a:endParaRPr lang="en-US" altLang="en-US"/>
          </a:p>
        </p:txBody>
      </p:sp>
    </p:spTree>
    <p:extLst>
      <p:ext uri="{BB962C8B-B14F-4D97-AF65-F5344CB8AC3E}">
        <p14:creationId xmlns:p14="http://schemas.microsoft.com/office/powerpoint/2010/main" val="11359022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eaLnBrk="0" hangingPunct="0">
              <a:defRPr/>
            </a:lvl1pPr>
          </a:lstStyle>
          <a:p>
            <a:pPr>
              <a:defRPr/>
            </a:pPr>
            <a:fld id="{619225F9-0CF3-40A1-8D2F-CA870F209107}" type="datetime1">
              <a:rPr lang="en-US"/>
              <a:pPr>
                <a:defRPr/>
              </a:pPr>
              <a:t>12/16/2016</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fld id="{95872623-192D-4C65-97AC-8DE4BBBE1152}" type="slidenum">
              <a:rPr lang="en-US" altLang="en-US"/>
              <a:pPr/>
              <a:t>‹#›</a:t>
            </a:fld>
            <a:endParaRPr lang="en-US" altLang="en-US"/>
          </a:p>
        </p:txBody>
      </p:sp>
    </p:spTree>
    <p:extLst>
      <p:ext uri="{BB962C8B-B14F-4D97-AF65-F5344CB8AC3E}">
        <p14:creationId xmlns:p14="http://schemas.microsoft.com/office/powerpoint/2010/main" val="2300019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eaLnBrk="0" hangingPunct="0">
              <a:defRPr/>
            </a:lvl1pPr>
          </a:lstStyle>
          <a:p>
            <a:pPr>
              <a:defRPr/>
            </a:pPr>
            <a:fld id="{C28337BA-F9A2-45CC-8328-BA94F9962966}" type="datetime1">
              <a:rPr lang="en-US"/>
              <a:pPr>
                <a:defRPr/>
              </a:pPr>
              <a:t>12/16/2016</a:t>
            </a:fld>
            <a:endParaRPr lang="en-US"/>
          </a:p>
        </p:txBody>
      </p:sp>
      <p:sp>
        <p:nvSpPr>
          <p:cNvPr id="6" name="Footer Placeholder 4"/>
          <p:cNvSpPr>
            <a:spLocks noGrp="1"/>
          </p:cNvSpPr>
          <p:nvPr>
            <p:ph type="ftr" sz="quarter" idx="11"/>
          </p:nvPr>
        </p:nvSpPr>
        <p:spPr/>
        <p:txBody>
          <a:bodyPr/>
          <a:lstStyle>
            <a:lvl1pPr eaLnBrk="0" hangingPunct="0">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vl1pPr>
          </a:lstStyle>
          <a:p>
            <a:fld id="{1E0F2D7E-6304-4409-83A4-FCC923C10048}" type="slidenum">
              <a:rPr lang="en-US" altLang="en-US"/>
              <a:pPr/>
              <a:t>‹#›</a:t>
            </a:fld>
            <a:endParaRPr lang="en-US" altLang="en-US"/>
          </a:p>
        </p:txBody>
      </p:sp>
    </p:spTree>
    <p:extLst>
      <p:ext uri="{BB962C8B-B14F-4D97-AF65-F5344CB8AC3E}">
        <p14:creationId xmlns:p14="http://schemas.microsoft.com/office/powerpoint/2010/main" val="24035491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eaLnBrk="0" hangingPunct="0">
              <a:defRPr/>
            </a:lvl1pPr>
          </a:lstStyle>
          <a:p>
            <a:pPr>
              <a:defRPr/>
            </a:pPr>
            <a:fld id="{B1F4BC30-F93D-48EB-802A-44AE848EC835}" type="datetime1">
              <a:rPr lang="en-US"/>
              <a:pPr>
                <a:defRPr/>
              </a:pPr>
              <a:t>12/16/2016</a:t>
            </a:fld>
            <a:endParaRPr lang="en-US"/>
          </a:p>
        </p:txBody>
      </p:sp>
      <p:sp>
        <p:nvSpPr>
          <p:cNvPr id="8" name="Footer Placeholder 4"/>
          <p:cNvSpPr>
            <a:spLocks noGrp="1"/>
          </p:cNvSpPr>
          <p:nvPr>
            <p:ph type="ftr" sz="quarter" idx="11"/>
          </p:nvPr>
        </p:nvSpPr>
        <p:spPr/>
        <p:txBody>
          <a:bodyPr/>
          <a:lstStyle>
            <a:lvl1pPr eaLnBrk="0" hangingPunct="0">
              <a:defRPr/>
            </a:lvl1pPr>
          </a:lstStyle>
          <a:p>
            <a:pPr>
              <a:defRPr/>
            </a:pPr>
            <a:endParaRPr lang="en-US"/>
          </a:p>
        </p:txBody>
      </p:sp>
      <p:sp>
        <p:nvSpPr>
          <p:cNvPr id="9" name="Slide Number Placeholder 5"/>
          <p:cNvSpPr>
            <a:spLocks noGrp="1"/>
          </p:cNvSpPr>
          <p:nvPr>
            <p:ph type="sldNum" sz="quarter" idx="12"/>
          </p:nvPr>
        </p:nvSpPr>
        <p:spPr/>
        <p:txBody>
          <a:bodyPr/>
          <a:lstStyle>
            <a:lvl1pPr eaLnBrk="0" hangingPunct="0">
              <a:defRPr/>
            </a:lvl1pPr>
          </a:lstStyle>
          <a:p>
            <a:fld id="{FB52107C-3AE6-415E-BDFF-DBE0B777C19B}" type="slidenum">
              <a:rPr lang="en-US" altLang="en-US"/>
              <a:pPr/>
              <a:t>‹#›</a:t>
            </a:fld>
            <a:endParaRPr lang="en-US" altLang="en-US"/>
          </a:p>
        </p:txBody>
      </p:sp>
    </p:spTree>
    <p:extLst>
      <p:ext uri="{BB962C8B-B14F-4D97-AF65-F5344CB8AC3E}">
        <p14:creationId xmlns:p14="http://schemas.microsoft.com/office/powerpoint/2010/main" val="6959379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eaLnBrk="0" hangingPunct="0">
              <a:defRPr/>
            </a:lvl1pPr>
          </a:lstStyle>
          <a:p>
            <a:pPr>
              <a:defRPr/>
            </a:pPr>
            <a:fld id="{868780F8-BAAA-40A3-91A4-CF0C3BBF6718}" type="datetime1">
              <a:rPr lang="en-US"/>
              <a:pPr>
                <a:defRPr/>
              </a:pPr>
              <a:t>12/16/2016</a:t>
            </a:fld>
            <a:endParaRPr lang="en-US"/>
          </a:p>
        </p:txBody>
      </p:sp>
      <p:sp>
        <p:nvSpPr>
          <p:cNvPr id="4" name="Footer Placeholder 4"/>
          <p:cNvSpPr>
            <a:spLocks noGrp="1"/>
          </p:cNvSpPr>
          <p:nvPr>
            <p:ph type="ftr" sz="quarter" idx="11"/>
          </p:nvPr>
        </p:nvSpPr>
        <p:spPr/>
        <p:txBody>
          <a:bodyPr/>
          <a:lstStyle>
            <a:lvl1pPr eaLnBrk="0" hangingPunct="0">
              <a:defRPr/>
            </a:lvl1pPr>
          </a:lstStyle>
          <a:p>
            <a:pPr>
              <a:defRPr/>
            </a:pPr>
            <a:endParaRPr lang="en-US"/>
          </a:p>
        </p:txBody>
      </p:sp>
      <p:sp>
        <p:nvSpPr>
          <p:cNvPr id="5" name="Slide Number Placeholder 5"/>
          <p:cNvSpPr>
            <a:spLocks noGrp="1"/>
          </p:cNvSpPr>
          <p:nvPr>
            <p:ph type="sldNum" sz="quarter" idx="12"/>
          </p:nvPr>
        </p:nvSpPr>
        <p:spPr/>
        <p:txBody>
          <a:bodyPr/>
          <a:lstStyle>
            <a:lvl1pPr eaLnBrk="0" hangingPunct="0">
              <a:defRPr/>
            </a:lvl1pPr>
          </a:lstStyle>
          <a:p>
            <a:fld id="{8E5FB0CB-F551-4170-8595-29ABE41EF7A9}" type="slidenum">
              <a:rPr lang="en-US" altLang="en-US"/>
              <a:pPr/>
              <a:t>‹#›</a:t>
            </a:fld>
            <a:endParaRPr lang="en-US" altLang="en-US"/>
          </a:p>
        </p:txBody>
      </p:sp>
    </p:spTree>
    <p:extLst>
      <p:ext uri="{BB962C8B-B14F-4D97-AF65-F5344CB8AC3E}">
        <p14:creationId xmlns:p14="http://schemas.microsoft.com/office/powerpoint/2010/main" val="38246548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eaLnBrk="0" hangingPunct="0">
              <a:defRPr/>
            </a:lvl1pPr>
          </a:lstStyle>
          <a:p>
            <a:pPr>
              <a:defRPr/>
            </a:pPr>
            <a:fld id="{654D8B4D-4A7A-4778-9129-4471F68E32CE}" type="datetime1">
              <a:rPr lang="en-US"/>
              <a:pPr>
                <a:defRPr/>
              </a:pPr>
              <a:t>12/16/2016</a:t>
            </a:fld>
            <a:endParaRPr lang="en-US"/>
          </a:p>
        </p:txBody>
      </p:sp>
      <p:sp>
        <p:nvSpPr>
          <p:cNvPr id="3" name="Footer Placeholder 4"/>
          <p:cNvSpPr>
            <a:spLocks noGrp="1"/>
          </p:cNvSpPr>
          <p:nvPr>
            <p:ph type="ftr" sz="quarter" idx="11"/>
          </p:nvPr>
        </p:nvSpPr>
        <p:spPr/>
        <p:txBody>
          <a:bodyPr/>
          <a:lstStyle>
            <a:lvl1pPr eaLnBrk="0" hangingPunct="0">
              <a:defRPr/>
            </a:lvl1pPr>
          </a:lstStyle>
          <a:p>
            <a:pPr>
              <a:defRPr/>
            </a:pPr>
            <a:endParaRPr lang="en-US"/>
          </a:p>
        </p:txBody>
      </p:sp>
      <p:sp>
        <p:nvSpPr>
          <p:cNvPr id="4" name="Slide Number Placeholder 5"/>
          <p:cNvSpPr>
            <a:spLocks noGrp="1"/>
          </p:cNvSpPr>
          <p:nvPr>
            <p:ph type="sldNum" sz="quarter" idx="12"/>
          </p:nvPr>
        </p:nvSpPr>
        <p:spPr/>
        <p:txBody>
          <a:bodyPr/>
          <a:lstStyle>
            <a:lvl1pPr eaLnBrk="0" hangingPunct="0">
              <a:defRPr/>
            </a:lvl1pPr>
          </a:lstStyle>
          <a:p>
            <a:fld id="{AD6447E9-C148-4E94-9270-44F8E6D934FB}" type="slidenum">
              <a:rPr lang="en-US" altLang="en-US"/>
              <a:pPr/>
              <a:t>‹#›</a:t>
            </a:fld>
            <a:endParaRPr lang="en-US" altLang="en-US"/>
          </a:p>
        </p:txBody>
      </p:sp>
    </p:spTree>
    <p:extLst>
      <p:ext uri="{BB962C8B-B14F-4D97-AF65-F5344CB8AC3E}">
        <p14:creationId xmlns:p14="http://schemas.microsoft.com/office/powerpoint/2010/main" val="22920164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eaLnBrk="0" hangingPunct="0">
              <a:defRPr/>
            </a:lvl1pPr>
          </a:lstStyle>
          <a:p>
            <a:pPr>
              <a:defRPr/>
            </a:pPr>
            <a:fld id="{2C64C7CB-E0E4-400C-9B2B-137C6653678E}" type="datetime1">
              <a:rPr lang="en-US"/>
              <a:pPr>
                <a:defRPr/>
              </a:pPr>
              <a:t>12/16/2016</a:t>
            </a:fld>
            <a:endParaRPr lang="en-US"/>
          </a:p>
        </p:txBody>
      </p:sp>
      <p:sp>
        <p:nvSpPr>
          <p:cNvPr id="6" name="Footer Placeholder 4"/>
          <p:cNvSpPr>
            <a:spLocks noGrp="1"/>
          </p:cNvSpPr>
          <p:nvPr>
            <p:ph type="ftr" sz="quarter" idx="11"/>
          </p:nvPr>
        </p:nvSpPr>
        <p:spPr/>
        <p:txBody>
          <a:bodyPr/>
          <a:lstStyle>
            <a:lvl1pPr eaLnBrk="0" hangingPunct="0">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vl1pPr>
          </a:lstStyle>
          <a:p>
            <a:fld id="{AE1FE701-C677-462C-8CEF-9D36BB0E6799}" type="slidenum">
              <a:rPr lang="en-US" altLang="en-US"/>
              <a:pPr/>
              <a:t>‹#›</a:t>
            </a:fld>
            <a:endParaRPr lang="en-US" altLang="en-US"/>
          </a:p>
        </p:txBody>
      </p:sp>
    </p:spTree>
    <p:extLst>
      <p:ext uri="{BB962C8B-B14F-4D97-AF65-F5344CB8AC3E}">
        <p14:creationId xmlns:p14="http://schemas.microsoft.com/office/powerpoint/2010/main" val="1689575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36442E8-20B3-45E4-ABED-EC828ABB9BA1}" type="datetimeFigureOut">
              <a:rPr lang="en-US"/>
              <a:pPr>
                <a:defRPr/>
              </a:pPr>
              <a:t>12/16/2016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667DA69-F003-482A-9B1F-D30DB17D0023}" type="slidenum">
              <a:rPr lang="en-US" altLang="en-US"/>
              <a:pPr/>
              <a:t>‹#›</a:t>
            </a:fld>
            <a:endParaRPr lang="en-US" altLang="en-US"/>
          </a:p>
        </p:txBody>
      </p:sp>
    </p:spTree>
    <p:extLst>
      <p:ext uri="{BB962C8B-B14F-4D97-AF65-F5344CB8AC3E}">
        <p14:creationId xmlns:p14="http://schemas.microsoft.com/office/powerpoint/2010/main" val="7544118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eaLnBrk="0" hangingPunct="0">
              <a:defRPr/>
            </a:lvl1pPr>
          </a:lstStyle>
          <a:p>
            <a:pPr>
              <a:defRPr/>
            </a:pPr>
            <a:fld id="{BB58DC1B-8A3B-4F6C-80DF-75D18FCA52E9}" type="datetime1">
              <a:rPr lang="en-US"/>
              <a:pPr>
                <a:defRPr/>
              </a:pPr>
              <a:t>12/16/2016</a:t>
            </a:fld>
            <a:endParaRPr lang="en-US"/>
          </a:p>
        </p:txBody>
      </p:sp>
      <p:sp>
        <p:nvSpPr>
          <p:cNvPr id="6" name="Footer Placeholder 4"/>
          <p:cNvSpPr>
            <a:spLocks noGrp="1"/>
          </p:cNvSpPr>
          <p:nvPr>
            <p:ph type="ftr" sz="quarter" idx="11"/>
          </p:nvPr>
        </p:nvSpPr>
        <p:spPr/>
        <p:txBody>
          <a:bodyPr/>
          <a:lstStyle>
            <a:lvl1pPr eaLnBrk="0" hangingPunct="0">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vl1pPr>
          </a:lstStyle>
          <a:p>
            <a:fld id="{A74C8B2F-455C-4089-92D4-BB41253C83B8}" type="slidenum">
              <a:rPr lang="en-US" altLang="en-US"/>
              <a:pPr/>
              <a:t>‹#›</a:t>
            </a:fld>
            <a:endParaRPr lang="en-US" altLang="en-US"/>
          </a:p>
        </p:txBody>
      </p:sp>
    </p:spTree>
    <p:extLst>
      <p:ext uri="{BB962C8B-B14F-4D97-AF65-F5344CB8AC3E}">
        <p14:creationId xmlns:p14="http://schemas.microsoft.com/office/powerpoint/2010/main" val="31633502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vl1pPr>
          </a:lstStyle>
          <a:p>
            <a:pPr>
              <a:defRPr/>
            </a:pPr>
            <a:fld id="{D8A5F1A9-2266-4AD3-9E40-4E4B2B407D22}" type="datetime1">
              <a:rPr lang="en-US"/>
              <a:pPr>
                <a:defRPr/>
              </a:pPr>
              <a:t>12/16/2016</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fld id="{AB2E4793-0BA0-4B83-9946-E335B4038482}" type="slidenum">
              <a:rPr lang="en-US" altLang="en-US"/>
              <a:pPr/>
              <a:t>‹#›</a:t>
            </a:fld>
            <a:endParaRPr lang="en-US" altLang="en-US"/>
          </a:p>
        </p:txBody>
      </p:sp>
    </p:spTree>
    <p:extLst>
      <p:ext uri="{BB962C8B-B14F-4D97-AF65-F5344CB8AC3E}">
        <p14:creationId xmlns:p14="http://schemas.microsoft.com/office/powerpoint/2010/main" val="41596095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vl1pPr>
          </a:lstStyle>
          <a:p>
            <a:pPr>
              <a:defRPr/>
            </a:pPr>
            <a:fld id="{231699B1-92CB-4B48-97F9-3DE5A710C8FE}" type="datetime1">
              <a:rPr lang="en-US"/>
              <a:pPr>
                <a:defRPr/>
              </a:pPr>
              <a:t>12/16/2016</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fld id="{5CC006BD-5E74-4C67-9D09-405FC67964FA}" type="slidenum">
              <a:rPr lang="en-US" altLang="en-US"/>
              <a:pPr/>
              <a:t>‹#›</a:t>
            </a:fld>
            <a:endParaRPr lang="en-US" altLang="en-US"/>
          </a:p>
        </p:txBody>
      </p:sp>
    </p:spTree>
    <p:extLst>
      <p:ext uri="{BB962C8B-B14F-4D97-AF65-F5344CB8AC3E}">
        <p14:creationId xmlns:p14="http://schemas.microsoft.com/office/powerpoint/2010/main" val="11465911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eaLnBrk="0" hangingPunct="0">
              <a:defRPr/>
            </a:lvl1pPr>
          </a:lstStyle>
          <a:p>
            <a:pPr>
              <a:defRPr/>
            </a:pPr>
            <a:fld id="{C094D91C-D009-4B2C-B9AC-176354B33B1B}" type="datetime1">
              <a:rPr lang="en-US"/>
              <a:pPr>
                <a:defRPr/>
              </a:pPr>
              <a:t>12/16/2016</a:t>
            </a:fld>
            <a:endParaRPr lang="en-US"/>
          </a:p>
        </p:txBody>
      </p:sp>
      <p:sp>
        <p:nvSpPr>
          <p:cNvPr id="5" name="Footer Placeholder 4"/>
          <p:cNvSpPr>
            <a:spLocks noGrp="1"/>
          </p:cNvSpPr>
          <p:nvPr>
            <p:ph type="ftr" sz="quarter" idx="11"/>
          </p:nvPr>
        </p:nvSpPr>
        <p:spPr>
          <a:xfrm>
            <a:off x="762000" y="6400800"/>
            <a:ext cx="2895600" cy="365125"/>
          </a:xfrm>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fld id="{8E8C0121-952F-4024-B480-90DC7F528BBB}" type="slidenum">
              <a:rPr lang="en-US" altLang="en-US"/>
              <a:pPr/>
              <a:t>‹#›</a:t>
            </a:fld>
            <a:endParaRPr lang="en-US" altLang="en-US"/>
          </a:p>
        </p:txBody>
      </p:sp>
    </p:spTree>
    <p:extLst>
      <p:ext uri="{BB962C8B-B14F-4D97-AF65-F5344CB8AC3E}">
        <p14:creationId xmlns:p14="http://schemas.microsoft.com/office/powerpoint/2010/main" val="207566344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descr="DEP-rgb"/>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400800" y="6096000"/>
            <a:ext cx="2624138"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Aging bann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8925" y="355600"/>
            <a:ext cx="83820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457200" y="1524000"/>
            <a:ext cx="8229600" cy="4602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a:xfrm>
            <a:off x="457200" y="198438"/>
            <a:ext cx="8229600" cy="868362"/>
          </a:xfrm>
        </p:spPr>
        <p:txBody>
          <a:bodyPr/>
          <a:lstStyle>
            <a:lvl1pPr>
              <a:defRPr sz="4000">
                <a:solidFill>
                  <a:schemeClr val="bg1"/>
                </a:solidFill>
              </a:defRPr>
            </a:lvl1pPr>
          </a:lstStyle>
          <a:p>
            <a:r>
              <a:rPr lang="en-US"/>
              <a:t>Click to edit Master title style</a:t>
            </a:r>
          </a:p>
        </p:txBody>
      </p:sp>
      <p:sp>
        <p:nvSpPr>
          <p:cNvPr id="6" name="Date Placeholder 3"/>
          <p:cNvSpPr>
            <a:spLocks noGrp="1"/>
          </p:cNvSpPr>
          <p:nvPr>
            <p:ph type="dt" sz="half" idx="10"/>
          </p:nvPr>
        </p:nvSpPr>
        <p:spPr/>
        <p:txBody>
          <a:bodyPr/>
          <a:lstStyle>
            <a:lvl1pPr eaLnBrk="0" hangingPunct="0">
              <a:defRPr/>
            </a:lvl1pPr>
          </a:lstStyle>
          <a:p>
            <a:pPr>
              <a:defRPr/>
            </a:pPr>
            <a:fld id="{3BE06687-466E-48BB-A766-D37956E03D94}" type="datetime1">
              <a:rPr lang="en-US"/>
              <a:pPr>
                <a:defRPr/>
              </a:pPr>
              <a:t>12/16/2016</a:t>
            </a:fld>
            <a:endParaRPr lang="en-US"/>
          </a:p>
        </p:txBody>
      </p:sp>
      <p:sp>
        <p:nvSpPr>
          <p:cNvPr id="7" name="Footer Placeholder 4"/>
          <p:cNvSpPr>
            <a:spLocks noGrp="1"/>
          </p:cNvSpPr>
          <p:nvPr>
            <p:ph type="ftr" sz="quarter" idx="11"/>
          </p:nvPr>
        </p:nvSpPr>
        <p:spPr/>
        <p:txBody>
          <a:bodyPr/>
          <a:lstStyle>
            <a:lvl1pPr eaLnBrk="0" hangingPunct="0">
              <a:defRPr/>
            </a:lvl1pPr>
          </a:lstStyle>
          <a:p>
            <a:pPr>
              <a:defRPr/>
            </a:pPr>
            <a:endParaRPr lang="en-US"/>
          </a:p>
        </p:txBody>
      </p:sp>
      <p:sp>
        <p:nvSpPr>
          <p:cNvPr id="8" name="Slide Number Placeholder 5"/>
          <p:cNvSpPr>
            <a:spLocks noGrp="1"/>
          </p:cNvSpPr>
          <p:nvPr>
            <p:ph type="sldNum" sz="quarter" idx="12"/>
          </p:nvPr>
        </p:nvSpPr>
        <p:spPr/>
        <p:txBody>
          <a:bodyPr/>
          <a:lstStyle>
            <a:lvl1pPr eaLnBrk="0" hangingPunct="0">
              <a:defRPr/>
            </a:lvl1pPr>
          </a:lstStyle>
          <a:p>
            <a:fld id="{709E5D8B-20E4-4704-902F-65D7048CD866}" type="slidenum">
              <a:rPr lang="en-US" altLang="en-US"/>
              <a:pPr/>
              <a:t>‹#›</a:t>
            </a:fld>
            <a:endParaRPr lang="en-US" altLang="en-US"/>
          </a:p>
        </p:txBody>
      </p:sp>
    </p:spTree>
    <p:extLst>
      <p:ext uri="{BB962C8B-B14F-4D97-AF65-F5344CB8AC3E}">
        <p14:creationId xmlns:p14="http://schemas.microsoft.com/office/powerpoint/2010/main" val="42496758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eaLnBrk="0" hangingPunct="0">
              <a:defRPr/>
            </a:lvl1pPr>
          </a:lstStyle>
          <a:p>
            <a:pPr>
              <a:defRPr/>
            </a:pPr>
            <a:fld id="{E1703BEA-A5B4-4D74-8FF9-F7662FB9BE2B}" type="datetime1">
              <a:rPr lang="en-US"/>
              <a:pPr>
                <a:defRPr/>
              </a:pPr>
              <a:t>12/16/2016</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fld id="{B75E0A3A-0567-4232-B3BE-C06E2B190BCD}" type="slidenum">
              <a:rPr lang="en-US" altLang="en-US"/>
              <a:pPr/>
              <a:t>‹#›</a:t>
            </a:fld>
            <a:endParaRPr lang="en-US" altLang="en-US"/>
          </a:p>
        </p:txBody>
      </p:sp>
    </p:spTree>
    <p:extLst>
      <p:ext uri="{BB962C8B-B14F-4D97-AF65-F5344CB8AC3E}">
        <p14:creationId xmlns:p14="http://schemas.microsoft.com/office/powerpoint/2010/main" val="387410909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eaLnBrk="0" hangingPunct="0">
              <a:defRPr/>
            </a:lvl1pPr>
          </a:lstStyle>
          <a:p>
            <a:pPr>
              <a:defRPr/>
            </a:pPr>
            <a:fld id="{82E73B4E-468C-4F7F-BB9D-B9037DBFD3EF}" type="datetime1">
              <a:rPr lang="en-US"/>
              <a:pPr>
                <a:defRPr/>
              </a:pPr>
              <a:t>12/16/2016</a:t>
            </a:fld>
            <a:endParaRPr lang="en-US"/>
          </a:p>
        </p:txBody>
      </p:sp>
      <p:sp>
        <p:nvSpPr>
          <p:cNvPr id="6" name="Footer Placeholder 4"/>
          <p:cNvSpPr>
            <a:spLocks noGrp="1"/>
          </p:cNvSpPr>
          <p:nvPr>
            <p:ph type="ftr" sz="quarter" idx="11"/>
          </p:nvPr>
        </p:nvSpPr>
        <p:spPr/>
        <p:txBody>
          <a:bodyPr/>
          <a:lstStyle>
            <a:lvl1pPr eaLnBrk="0" hangingPunct="0">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vl1pPr>
          </a:lstStyle>
          <a:p>
            <a:fld id="{C75054BF-09B1-4381-AB82-9C3993B0B647}" type="slidenum">
              <a:rPr lang="en-US" altLang="en-US"/>
              <a:pPr/>
              <a:t>‹#›</a:t>
            </a:fld>
            <a:endParaRPr lang="en-US" altLang="en-US"/>
          </a:p>
        </p:txBody>
      </p:sp>
    </p:spTree>
    <p:extLst>
      <p:ext uri="{BB962C8B-B14F-4D97-AF65-F5344CB8AC3E}">
        <p14:creationId xmlns:p14="http://schemas.microsoft.com/office/powerpoint/2010/main" val="38479362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eaLnBrk="0" hangingPunct="0">
              <a:defRPr/>
            </a:lvl1pPr>
          </a:lstStyle>
          <a:p>
            <a:pPr>
              <a:defRPr/>
            </a:pPr>
            <a:fld id="{6C95F039-7547-45DE-864E-94D5DBCB38AC}" type="datetime1">
              <a:rPr lang="en-US"/>
              <a:pPr>
                <a:defRPr/>
              </a:pPr>
              <a:t>12/16/2016</a:t>
            </a:fld>
            <a:endParaRPr lang="en-US"/>
          </a:p>
        </p:txBody>
      </p:sp>
      <p:sp>
        <p:nvSpPr>
          <p:cNvPr id="8" name="Footer Placeholder 4"/>
          <p:cNvSpPr>
            <a:spLocks noGrp="1"/>
          </p:cNvSpPr>
          <p:nvPr>
            <p:ph type="ftr" sz="quarter" idx="11"/>
          </p:nvPr>
        </p:nvSpPr>
        <p:spPr/>
        <p:txBody>
          <a:bodyPr/>
          <a:lstStyle>
            <a:lvl1pPr eaLnBrk="0" hangingPunct="0">
              <a:defRPr/>
            </a:lvl1pPr>
          </a:lstStyle>
          <a:p>
            <a:pPr>
              <a:defRPr/>
            </a:pPr>
            <a:endParaRPr lang="en-US"/>
          </a:p>
        </p:txBody>
      </p:sp>
      <p:sp>
        <p:nvSpPr>
          <p:cNvPr id="9" name="Slide Number Placeholder 5"/>
          <p:cNvSpPr>
            <a:spLocks noGrp="1"/>
          </p:cNvSpPr>
          <p:nvPr>
            <p:ph type="sldNum" sz="quarter" idx="12"/>
          </p:nvPr>
        </p:nvSpPr>
        <p:spPr/>
        <p:txBody>
          <a:bodyPr/>
          <a:lstStyle>
            <a:lvl1pPr eaLnBrk="0" hangingPunct="0">
              <a:defRPr/>
            </a:lvl1pPr>
          </a:lstStyle>
          <a:p>
            <a:fld id="{ED7970AE-D853-4F60-962D-4A96C3065EC6}" type="slidenum">
              <a:rPr lang="en-US" altLang="en-US"/>
              <a:pPr/>
              <a:t>‹#›</a:t>
            </a:fld>
            <a:endParaRPr lang="en-US" altLang="en-US"/>
          </a:p>
        </p:txBody>
      </p:sp>
    </p:spTree>
    <p:extLst>
      <p:ext uri="{BB962C8B-B14F-4D97-AF65-F5344CB8AC3E}">
        <p14:creationId xmlns:p14="http://schemas.microsoft.com/office/powerpoint/2010/main" val="24527633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eaLnBrk="0" hangingPunct="0">
              <a:defRPr/>
            </a:lvl1pPr>
          </a:lstStyle>
          <a:p>
            <a:pPr>
              <a:defRPr/>
            </a:pPr>
            <a:fld id="{43F1F2A1-4C83-4CA6-B855-B8EEF9BC10BD}" type="datetime1">
              <a:rPr lang="en-US"/>
              <a:pPr>
                <a:defRPr/>
              </a:pPr>
              <a:t>12/16/2016</a:t>
            </a:fld>
            <a:endParaRPr lang="en-US"/>
          </a:p>
        </p:txBody>
      </p:sp>
      <p:sp>
        <p:nvSpPr>
          <p:cNvPr id="4" name="Footer Placeholder 4"/>
          <p:cNvSpPr>
            <a:spLocks noGrp="1"/>
          </p:cNvSpPr>
          <p:nvPr>
            <p:ph type="ftr" sz="quarter" idx="11"/>
          </p:nvPr>
        </p:nvSpPr>
        <p:spPr/>
        <p:txBody>
          <a:bodyPr/>
          <a:lstStyle>
            <a:lvl1pPr eaLnBrk="0" hangingPunct="0">
              <a:defRPr/>
            </a:lvl1pPr>
          </a:lstStyle>
          <a:p>
            <a:pPr>
              <a:defRPr/>
            </a:pPr>
            <a:endParaRPr lang="en-US"/>
          </a:p>
        </p:txBody>
      </p:sp>
      <p:sp>
        <p:nvSpPr>
          <p:cNvPr id="5" name="Slide Number Placeholder 5"/>
          <p:cNvSpPr>
            <a:spLocks noGrp="1"/>
          </p:cNvSpPr>
          <p:nvPr>
            <p:ph type="sldNum" sz="quarter" idx="12"/>
          </p:nvPr>
        </p:nvSpPr>
        <p:spPr/>
        <p:txBody>
          <a:bodyPr/>
          <a:lstStyle>
            <a:lvl1pPr eaLnBrk="0" hangingPunct="0">
              <a:defRPr/>
            </a:lvl1pPr>
          </a:lstStyle>
          <a:p>
            <a:fld id="{A947DE27-04EE-4A12-9FB3-66418E11FF3C}" type="slidenum">
              <a:rPr lang="en-US" altLang="en-US"/>
              <a:pPr/>
              <a:t>‹#›</a:t>
            </a:fld>
            <a:endParaRPr lang="en-US" altLang="en-US"/>
          </a:p>
        </p:txBody>
      </p:sp>
    </p:spTree>
    <p:extLst>
      <p:ext uri="{BB962C8B-B14F-4D97-AF65-F5344CB8AC3E}">
        <p14:creationId xmlns:p14="http://schemas.microsoft.com/office/powerpoint/2010/main" val="8112223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eaLnBrk="0" hangingPunct="0">
              <a:defRPr/>
            </a:lvl1pPr>
          </a:lstStyle>
          <a:p>
            <a:pPr>
              <a:defRPr/>
            </a:pPr>
            <a:fld id="{DC0FB503-DC64-45E0-A31C-C96972FD49FF}" type="datetime1">
              <a:rPr lang="en-US"/>
              <a:pPr>
                <a:defRPr/>
              </a:pPr>
              <a:t>12/16/2016</a:t>
            </a:fld>
            <a:endParaRPr lang="en-US"/>
          </a:p>
        </p:txBody>
      </p:sp>
      <p:sp>
        <p:nvSpPr>
          <p:cNvPr id="3" name="Footer Placeholder 4"/>
          <p:cNvSpPr>
            <a:spLocks noGrp="1"/>
          </p:cNvSpPr>
          <p:nvPr>
            <p:ph type="ftr" sz="quarter" idx="11"/>
          </p:nvPr>
        </p:nvSpPr>
        <p:spPr/>
        <p:txBody>
          <a:bodyPr/>
          <a:lstStyle>
            <a:lvl1pPr eaLnBrk="0" hangingPunct="0">
              <a:defRPr/>
            </a:lvl1pPr>
          </a:lstStyle>
          <a:p>
            <a:pPr>
              <a:defRPr/>
            </a:pPr>
            <a:endParaRPr lang="en-US"/>
          </a:p>
        </p:txBody>
      </p:sp>
      <p:sp>
        <p:nvSpPr>
          <p:cNvPr id="4" name="Slide Number Placeholder 5"/>
          <p:cNvSpPr>
            <a:spLocks noGrp="1"/>
          </p:cNvSpPr>
          <p:nvPr>
            <p:ph type="sldNum" sz="quarter" idx="12"/>
          </p:nvPr>
        </p:nvSpPr>
        <p:spPr/>
        <p:txBody>
          <a:bodyPr/>
          <a:lstStyle>
            <a:lvl1pPr eaLnBrk="0" hangingPunct="0">
              <a:defRPr/>
            </a:lvl1pPr>
          </a:lstStyle>
          <a:p>
            <a:fld id="{6D8EFDB9-DBBE-4289-BAE4-743034BD10E6}" type="slidenum">
              <a:rPr lang="en-US" altLang="en-US"/>
              <a:pPr/>
              <a:t>‹#›</a:t>
            </a:fld>
            <a:endParaRPr lang="en-US" altLang="en-US"/>
          </a:p>
        </p:txBody>
      </p:sp>
    </p:spTree>
    <p:extLst>
      <p:ext uri="{BB962C8B-B14F-4D97-AF65-F5344CB8AC3E}">
        <p14:creationId xmlns:p14="http://schemas.microsoft.com/office/powerpoint/2010/main" val="1559226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FB3AC10-5801-458F-9070-F2F088DC89F7}" type="datetimeFigureOut">
              <a:rPr lang="en-US"/>
              <a:pPr>
                <a:defRPr/>
              </a:pPr>
              <a:t>12/16/2016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E0E67A7-BAFA-4394-B7CF-D9051A2B1569}" type="slidenum">
              <a:rPr lang="en-US" altLang="en-US"/>
              <a:pPr/>
              <a:t>‹#›</a:t>
            </a:fld>
            <a:endParaRPr lang="en-US" altLang="en-US"/>
          </a:p>
        </p:txBody>
      </p:sp>
    </p:spTree>
    <p:extLst>
      <p:ext uri="{BB962C8B-B14F-4D97-AF65-F5344CB8AC3E}">
        <p14:creationId xmlns:p14="http://schemas.microsoft.com/office/powerpoint/2010/main" val="39812054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eaLnBrk="0" hangingPunct="0">
              <a:defRPr/>
            </a:lvl1pPr>
          </a:lstStyle>
          <a:p>
            <a:pPr>
              <a:defRPr/>
            </a:pPr>
            <a:fld id="{940918B5-D63B-4CF2-8E3E-B046C72C4BD6}" type="datetime1">
              <a:rPr lang="en-US"/>
              <a:pPr>
                <a:defRPr/>
              </a:pPr>
              <a:t>12/16/2016</a:t>
            </a:fld>
            <a:endParaRPr lang="en-US"/>
          </a:p>
        </p:txBody>
      </p:sp>
      <p:sp>
        <p:nvSpPr>
          <p:cNvPr id="6" name="Footer Placeholder 4"/>
          <p:cNvSpPr>
            <a:spLocks noGrp="1"/>
          </p:cNvSpPr>
          <p:nvPr>
            <p:ph type="ftr" sz="quarter" idx="11"/>
          </p:nvPr>
        </p:nvSpPr>
        <p:spPr/>
        <p:txBody>
          <a:bodyPr/>
          <a:lstStyle>
            <a:lvl1pPr eaLnBrk="0" hangingPunct="0">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vl1pPr>
          </a:lstStyle>
          <a:p>
            <a:fld id="{E39FDC17-3CAB-4166-BC19-CCDD48603215}" type="slidenum">
              <a:rPr lang="en-US" altLang="en-US"/>
              <a:pPr/>
              <a:t>‹#›</a:t>
            </a:fld>
            <a:endParaRPr lang="en-US" altLang="en-US"/>
          </a:p>
        </p:txBody>
      </p:sp>
    </p:spTree>
    <p:extLst>
      <p:ext uri="{BB962C8B-B14F-4D97-AF65-F5344CB8AC3E}">
        <p14:creationId xmlns:p14="http://schemas.microsoft.com/office/powerpoint/2010/main" val="32006441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eaLnBrk="0" hangingPunct="0">
              <a:defRPr/>
            </a:lvl1pPr>
          </a:lstStyle>
          <a:p>
            <a:pPr>
              <a:defRPr/>
            </a:pPr>
            <a:fld id="{64F1B307-F152-4EAF-94A7-552C2757769E}" type="datetime1">
              <a:rPr lang="en-US"/>
              <a:pPr>
                <a:defRPr/>
              </a:pPr>
              <a:t>12/16/2016</a:t>
            </a:fld>
            <a:endParaRPr lang="en-US"/>
          </a:p>
        </p:txBody>
      </p:sp>
      <p:sp>
        <p:nvSpPr>
          <p:cNvPr id="6" name="Footer Placeholder 4"/>
          <p:cNvSpPr>
            <a:spLocks noGrp="1"/>
          </p:cNvSpPr>
          <p:nvPr>
            <p:ph type="ftr" sz="quarter" idx="11"/>
          </p:nvPr>
        </p:nvSpPr>
        <p:spPr/>
        <p:txBody>
          <a:bodyPr/>
          <a:lstStyle>
            <a:lvl1pPr eaLnBrk="0" hangingPunct="0">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vl1pPr>
          </a:lstStyle>
          <a:p>
            <a:fld id="{9A175338-44D2-4F42-90A3-52413C1092B8}" type="slidenum">
              <a:rPr lang="en-US" altLang="en-US"/>
              <a:pPr/>
              <a:t>‹#›</a:t>
            </a:fld>
            <a:endParaRPr lang="en-US" altLang="en-US"/>
          </a:p>
        </p:txBody>
      </p:sp>
    </p:spTree>
    <p:extLst>
      <p:ext uri="{BB962C8B-B14F-4D97-AF65-F5344CB8AC3E}">
        <p14:creationId xmlns:p14="http://schemas.microsoft.com/office/powerpoint/2010/main" val="15859513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vl1pPr>
          </a:lstStyle>
          <a:p>
            <a:pPr>
              <a:defRPr/>
            </a:pPr>
            <a:fld id="{2E52FE3F-6878-4CFB-A2E7-C5D613801951}" type="datetime1">
              <a:rPr lang="en-US"/>
              <a:pPr>
                <a:defRPr/>
              </a:pPr>
              <a:t>12/16/2016</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fld id="{B96CBE49-D07F-4CD2-A7ED-8EA213EE72AE}" type="slidenum">
              <a:rPr lang="en-US" altLang="en-US"/>
              <a:pPr/>
              <a:t>‹#›</a:t>
            </a:fld>
            <a:endParaRPr lang="en-US" altLang="en-US"/>
          </a:p>
        </p:txBody>
      </p:sp>
    </p:spTree>
    <p:extLst>
      <p:ext uri="{BB962C8B-B14F-4D97-AF65-F5344CB8AC3E}">
        <p14:creationId xmlns:p14="http://schemas.microsoft.com/office/powerpoint/2010/main" val="24966406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vl1pPr>
          </a:lstStyle>
          <a:p>
            <a:pPr>
              <a:defRPr/>
            </a:pPr>
            <a:fld id="{92E50FC5-ED4E-4874-AA27-5894D78BB0B1}" type="datetime1">
              <a:rPr lang="en-US"/>
              <a:pPr>
                <a:defRPr/>
              </a:pPr>
              <a:t>12/16/2016</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fld id="{7BE56053-2EC1-41FA-A238-077FB5745C9E}" type="slidenum">
              <a:rPr lang="en-US" altLang="en-US"/>
              <a:pPr/>
              <a:t>‹#›</a:t>
            </a:fld>
            <a:endParaRPr lang="en-US" altLang="en-US"/>
          </a:p>
        </p:txBody>
      </p:sp>
    </p:spTree>
    <p:extLst>
      <p:ext uri="{BB962C8B-B14F-4D97-AF65-F5344CB8AC3E}">
        <p14:creationId xmlns:p14="http://schemas.microsoft.com/office/powerpoint/2010/main" val="2979412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F15B5A4-8AB8-495F-A724-4F56E231BE69}" type="datetimeFigureOut">
              <a:rPr lang="en-US"/>
              <a:pPr>
                <a:defRPr/>
              </a:pPr>
              <a:t>12/16/2016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B0CCA06-FF50-471F-B1EC-51D46911AC7B}" type="slidenum">
              <a:rPr lang="en-US" altLang="en-US"/>
              <a:pPr/>
              <a:t>‹#›</a:t>
            </a:fld>
            <a:endParaRPr lang="en-US" altLang="en-US"/>
          </a:p>
        </p:txBody>
      </p:sp>
    </p:spTree>
    <p:extLst>
      <p:ext uri="{BB962C8B-B14F-4D97-AF65-F5344CB8AC3E}">
        <p14:creationId xmlns:p14="http://schemas.microsoft.com/office/powerpoint/2010/main" val="397852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0F393CD4-C0D1-4F7D-A1C7-E704FBC6D610}" type="datetimeFigureOut">
              <a:rPr lang="en-US"/>
              <a:pPr>
                <a:defRPr/>
              </a:pPr>
              <a:t>12/16/2016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9331A293-CBF7-4CB6-ABF4-0A04F8968CA2}" type="slidenum">
              <a:rPr lang="en-US" altLang="en-US"/>
              <a:pPr/>
              <a:t>‹#›</a:t>
            </a:fld>
            <a:endParaRPr lang="en-US" altLang="en-US"/>
          </a:p>
        </p:txBody>
      </p:sp>
    </p:spTree>
    <p:extLst>
      <p:ext uri="{BB962C8B-B14F-4D97-AF65-F5344CB8AC3E}">
        <p14:creationId xmlns:p14="http://schemas.microsoft.com/office/powerpoint/2010/main" val="882378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55B53518-75AA-45CC-809E-5EBF3ED365E0}" type="datetimeFigureOut">
              <a:rPr lang="en-US"/>
              <a:pPr>
                <a:defRPr/>
              </a:pPr>
              <a:t>12/16/2016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5F71E6C4-DF35-487D-80ED-A0BAC50DA265}" type="slidenum">
              <a:rPr lang="en-US" altLang="en-US"/>
              <a:pPr/>
              <a:t>‹#›</a:t>
            </a:fld>
            <a:endParaRPr lang="en-US" altLang="en-US"/>
          </a:p>
        </p:txBody>
      </p:sp>
    </p:spTree>
    <p:extLst>
      <p:ext uri="{BB962C8B-B14F-4D97-AF65-F5344CB8AC3E}">
        <p14:creationId xmlns:p14="http://schemas.microsoft.com/office/powerpoint/2010/main" val="660555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76BBD31-01B6-4EB6-A388-E4E4F17F6E73}" type="datetimeFigureOut">
              <a:rPr lang="en-US"/>
              <a:pPr>
                <a:defRPr/>
              </a:pPr>
              <a:t>12/16/2016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C3464E80-B582-46D0-B4CE-1458D6C24EA0}" type="slidenum">
              <a:rPr lang="en-US" altLang="en-US"/>
              <a:pPr/>
              <a:t>‹#›</a:t>
            </a:fld>
            <a:endParaRPr lang="en-US" altLang="en-US"/>
          </a:p>
        </p:txBody>
      </p:sp>
    </p:spTree>
    <p:extLst>
      <p:ext uri="{BB962C8B-B14F-4D97-AF65-F5344CB8AC3E}">
        <p14:creationId xmlns:p14="http://schemas.microsoft.com/office/powerpoint/2010/main" val="1561515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F98319D-80FB-410A-BB5B-6F6C061D7C14}" type="datetimeFigureOut">
              <a:rPr lang="en-US"/>
              <a:pPr>
                <a:defRPr/>
              </a:pPr>
              <a:t>12/16/2016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9B26715-CDE7-440D-B137-92E075BA6740}" type="slidenum">
              <a:rPr lang="en-US" altLang="en-US"/>
              <a:pPr/>
              <a:t>‹#›</a:t>
            </a:fld>
            <a:endParaRPr lang="en-US" altLang="en-US"/>
          </a:p>
        </p:txBody>
      </p:sp>
    </p:spTree>
    <p:extLst>
      <p:ext uri="{BB962C8B-B14F-4D97-AF65-F5344CB8AC3E}">
        <p14:creationId xmlns:p14="http://schemas.microsoft.com/office/powerpoint/2010/main" val="1009719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71E579A-81C2-4048-A4B3-F3075A77D0A3}" type="datetimeFigureOut">
              <a:rPr lang="en-US"/>
              <a:pPr>
                <a:defRPr/>
              </a:pPr>
              <a:t>12/16/2016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B21B448-0BED-4B41-8CB2-479E1C292AC2}" type="slidenum">
              <a:rPr lang="en-US" altLang="en-US"/>
              <a:pPr/>
              <a:t>‹#›</a:t>
            </a:fld>
            <a:endParaRPr lang="en-US" altLang="en-US"/>
          </a:p>
        </p:txBody>
      </p:sp>
    </p:spTree>
    <p:extLst>
      <p:ext uri="{BB962C8B-B14F-4D97-AF65-F5344CB8AC3E}">
        <p14:creationId xmlns:p14="http://schemas.microsoft.com/office/powerpoint/2010/main" val="2643935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E6E35BCD-3CEA-4E26-912D-D16598E17D79}" type="datetimeFigureOut">
              <a:rPr lang="en-US"/>
              <a:pPr>
                <a:defRPr/>
              </a:pPr>
              <a:t>12/16/2016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A21E8611-122B-4216-BB28-2DBB3BE5107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C942309C-63E3-435F-A259-3B429C2376B7}" type="datetime1">
              <a:rPr lang="en-US"/>
              <a:pPr>
                <a:defRPr/>
              </a:pPr>
              <a:t>12/16/2016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FF1A2C99-526F-4934-86B4-E10B510F068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34AE9B7F-F772-4197-A11D-692E6965967A}" type="datetime1">
              <a:rPr lang="en-US"/>
              <a:pPr>
                <a:defRPr/>
              </a:pPr>
              <a:t>12/16/2016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4038600" y="632460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600" b="1">
                <a:solidFill>
                  <a:srgbClr val="000000"/>
                </a:solidFill>
              </a:defRPr>
            </a:lvl1pPr>
          </a:lstStyle>
          <a:p>
            <a:fld id="{37FDF22A-2A8A-476B-BBC2-91DE4D4FE14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notesSlide" Target="../notesSlides/notesSlide12.xml"/><Relationship Id="rId7" Type="http://schemas.openxmlformats.org/officeDocument/2006/relationships/oleObject" Target="../embeddings/Microsoft_Excel_Chart1.xls"/><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3.xml"/><Relationship Id="rId5" Type="http://schemas.openxmlformats.org/officeDocument/2006/relationships/image" Target="../media/image6.png"/><Relationship Id="rId4" Type="http://schemas.openxmlformats.org/officeDocument/2006/relationships/hyperlink" Target="http://tinyurl.com/109update"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4.xml"/><Relationship Id="rId1" Type="http://schemas.openxmlformats.org/officeDocument/2006/relationships/tags" Target="../tags/tag4.xml"/><Relationship Id="rId4" Type="http://schemas.openxmlformats.org/officeDocument/2006/relationships/image" Target="../media/image12.pn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7"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image" Target="../media/image7.png"/><Relationship Id="rId5" Type="http://schemas.openxmlformats.org/officeDocument/2006/relationships/hyperlink" Target="http://tinyurl.com/109update" TargetMode="External"/><Relationship Id="rId4" Type="http://schemas.openxmlformats.org/officeDocument/2006/relationships/hyperlink" Target="http://tinyurl.com/DEPTACBoard"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ctrTitle"/>
          </p:nvPr>
        </p:nvSpPr>
        <p:spPr>
          <a:xfrm>
            <a:off x="114300" y="1371600"/>
            <a:ext cx="8915400" cy="1470025"/>
          </a:xfrm>
        </p:spPr>
        <p:txBody>
          <a:bodyPr/>
          <a:lstStyle/>
          <a:p>
            <a:pPr eaLnBrk="1" hangingPunct="1"/>
            <a:r>
              <a:rPr lang="en-US" altLang="en-US" b="1" smtClean="0"/>
              <a:t/>
            </a:r>
            <a:br>
              <a:rPr lang="en-US" altLang="en-US" b="1" smtClean="0"/>
            </a:br>
            <a:r>
              <a:rPr lang="en-US" altLang="en-US" b="1" smtClean="0"/>
              <a:t>Chapter 109 </a:t>
            </a:r>
            <a:r>
              <a:rPr lang="en-US" altLang="en-US" sz="4000" b="1" smtClean="0"/>
              <a:t>General Update and Fees</a:t>
            </a:r>
            <a:br>
              <a:rPr lang="en-US" altLang="en-US" sz="4000" b="1" smtClean="0"/>
            </a:br>
            <a:r>
              <a:rPr lang="en-US" altLang="en-US" sz="4000" b="1" smtClean="0"/>
              <a:t>DRAFT Proposed Regulatory Amendments</a:t>
            </a:r>
            <a:r>
              <a:rPr lang="en-US" altLang="en-US" b="1" smtClean="0"/>
              <a:t/>
            </a:r>
            <a:br>
              <a:rPr lang="en-US" altLang="en-US" b="1" smtClean="0"/>
            </a:br>
            <a:endParaRPr lang="en-US" altLang="en-US" b="1" smtClean="0"/>
          </a:p>
        </p:txBody>
      </p:sp>
      <p:sp>
        <p:nvSpPr>
          <p:cNvPr id="27651" name="Subtitle 2"/>
          <p:cNvSpPr>
            <a:spLocks noGrp="1"/>
          </p:cNvSpPr>
          <p:nvPr>
            <p:ph type="subTitle" idx="1"/>
          </p:nvPr>
        </p:nvSpPr>
        <p:spPr>
          <a:xfrm>
            <a:off x="419100" y="2819400"/>
            <a:ext cx="8305800" cy="3581400"/>
          </a:xfrm>
        </p:spPr>
        <p:txBody>
          <a:bodyPr/>
          <a:lstStyle/>
          <a:p>
            <a:pPr eaLnBrk="1" hangingPunct="1"/>
            <a:endParaRPr lang="en-US" altLang="en-US" sz="3600" b="1" i="1" smtClean="0">
              <a:solidFill>
                <a:schemeClr val="tx1"/>
              </a:solidFill>
            </a:endParaRPr>
          </a:p>
          <a:p>
            <a:pPr eaLnBrk="1" hangingPunct="1"/>
            <a:r>
              <a:rPr lang="en-US" altLang="en-US" sz="3600" b="1" i="1" smtClean="0">
                <a:solidFill>
                  <a:schemeClr val="tx1"/>
                </a:solidFill>
              </a:rPr>
              <a:t>Information Sharing Webinar </a:t>
            </a:r>
          </a:p>
          <a:p>
            <a:pPr eaLnBrk="1" hangingPunct="1"/>
            <a:r>
              <a:rPr lang="en-US" altLang="en-US" smtClean="0">
                <a:solidFill>
                  <a:schemeClr val="tx1"/>
                </a:solidFill>
              </a:rPr>
              <a:t>December 08, 2016</a:t>
            </a:r>
          </a:p>
          <a:p>
            <a:pPr eaLnBrk="1" hangingPunct="1"/>
            <a:r>
              <a:rPr lang="en-US" altLang="en-US" smtClean="0">
                <a:solidFill>
                  <a:schemeClr val="tx1"/>
                </a:solidFill>
              </a:rPr>
              <a:t>10:00am to 11:00am</a:t>
            </a:r>
          </a:p>
          <a:p>
            <a:pPr eaLnBrk="1" hangingPunct="1"/>
            <a:endParaRPr lang="en-US" altLang="en-US" sz="1000" smtClean="0">
              <a:solidFill>
                <a:schemeClr val="tx1"/>
              </a:solidFill>
            </a:endParaRPr>
          </a:p>
          <a:p>
            <a:pPr eaLnBrk="1" hangingPunct="1"/>
            <a:endParaRPr lang="en-US" altLang="en-US" sz="1000" smtClean="0">
              <a:solidFill>
                <a:schemeClr val="tx1"/>
              </a:solidFill>
            </a:endParaRPr>
          </a:p>
          <a:p>
            <a:pPr eaLnBrk="1" hangingPunct="1"/>
            <a:endParaRPr lang="en-US" altLang="en-US" sz="1000" smtClean="0">
              <a:solidFill>
                <a:schemeClr val="tx1"/>
              </a:solidFill>
            </a:endParaRPr>
          </a:p>
          <a:p>
            <a:pPr eaLnBrk="1" hangingPunct="1"/>
            <a:endParaRPr lang="en-US" altLang="en-US" sz="1000" smtClean="0">
              <a:solidFill>
                <a:schemeClr val="tx1"/>
              </a:solidFill>
            </a:endParaRPr>
          </a:p>
          <a:p>
            <a:pPr eaLnBrk="1" hangingPunct="1"/>
            <a:endParaRPr lang="en-US" altLang="en-US" sz="1000" smtClean="0">
              <a:solidFill>
                <a:schemeClr val="tx1"/>
              </a:solidFill>
            </a:endParaRPr>
          </a:p>
          <a:p>
            <a:pPr eaLnBrk="1" hangingPunct="1"/>
            <a:endParaRPr lang="en-US" altLang="en-US" sz="1000" smtClean="0">
              <a:solidFill>
                <a:schemeClr val="tx1"/>
              </a:solidFill>
            </a:endParaRPr>
          </a:p>
          <a:p>
            <a:pPr eaLnBrk="1" hangingPunct="1"/>
            <a:endParaRPr lang="en-US" altLang="en-US" sz="1000" smtClean="0">
              <a:solidFill>
                <a:schemeClr val="tx1"/>
              </a:solidFill>
            </a:endParaRPr>
          </a:p>
          <a:p>
            <a:pPr algn="l" eaLnBrk="1" hangingPunct="1"/>
            <a:r>
              <a:rPr lang="en-US" altLang="en-US" sz="1200" smtClean="0">
                <a:solidFill>
                  <a:schemeClr val="tx1"/>
                </a:solidFill>
              </a:rPr>
              <a:t>Tom Wolf, Governor					            Patrick McDonnell, Secretary</a:t>
            </a:r>
          </a:p>
          <a:p>
            <a:pPr eaLnBrk="1" hangingPunct="1"/>
            <a:endParaRPr lang="en-US" altLang="en-US" smtClean="0">
              <a:solidFill>
                <a:schemeClr val="tx1"/>
              </a:solidFill>
            </a:endParaRPr>
          </a:p>
          <a:p>
            <a:pPr eaLnBrk="1" hangingPunct="1"/>
            <a:endParaRPr lang="en-US" altLang="en-US" smtClean="0">
              <a:solidFill>
                <a:schemeClr val="tx1"/>
              </a:solidFill>
            </a:endParaRPr>
          </a:p>
          <a:p>
            <a:pPr eaLnBrk="1" hangingPunct="1"/>
            <a:endParaRPr lang="en-US" altLang="en-US" smtClean="0">
              <a:solidFill>
                <a:schemeClr val="tx1"/>
              </a:solidFill>
            </a:endParaRPr>
          </a:p>
          <a:p>
            <a:pPr eaLnBrk="1" hangingPunct="1"/>
            <a:endParaRPr lang="en-US" altLang="en-US" smtClean="0">
              <a:solidFill>
                <a:schemeClr val="tx1"/>
              </a:solidFill>
            </a:endParaRPr>
          </a:p>
        </p:txBody>
      </p:sp>
      <p:pic>
        <p:nvPicPr>
          <p:cNvPr id="27652"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3175"/>
            <a:ext cx="9144000"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Content Placeholder 2"/>
          <p:cNvSpPr>
            <a:spLocks noGrp="1"/>
          </p:cNvSpPr>
          <p:nvPr>
            <p:ph idx="1"/>
          </p:nvPr>
        </p:nvSpPr>
        <p:spPr>
          <a:xfrm>
            <a:off x="490538" y="1219200"/>
            <a:ext cx="8229600" cy="4419600"/>
          </a:xfrm>
        </p:spPr>
        <p:txBody>
          <a:bodyPr/>
          <a:lstStyle/>
          <a:p>
            <a:pPr marL="457200" indent="-457200" eaLnBrk="1" hangingPunct="1">
              <a:buFont typeface="Calibri" pitchFamily="34" charset="0"/>
              <a:buAutoNum type="arabicPeriod"/>
            </a:pPr>
            <a:r>
              <a:rPr lang="en-US" altLang="en-US" sz="2400" smtClean="0"/>
              <a:t>Incorporate the remaining general update provisions that were separated from the proposed Revised Total Coliform Rule (RTCR) as ordered by the EQB. </a:t>
            </a:r>
          </a:p>
          <a:p>
            <a:pPr marL="457200" indent="-457200" eaLnBrk="1" hangingPunct="1">
              <a:spcBef>
                <a:spcPts val="1800"/>
              </a:spcBef>
              <a:buFont typeface="Calibri" pitchFamily="34" charset="0"/>
              <a:buAutoNum type="arabicPeriod"/>
            </a:pPr>
            <a:r>
              <a:rPr lang="en-US" altLang="en-US" sz="2400" smtClean="0"/>
              <a:t>Establish new annual fees and amend existing permit fees.</a:t>
            </a:r>
          </a:p>
          <a:p>
            <a:pPr marL="457200" indent="-457200" eaLnBrk="1" hangingPunct="1">
              <a:spcBef>
                <a:spcPts val="1800"/>
              </a:spcBef>
              <a:buFont typeface="Calibri" pitchFamily="34" charset="0"/>
              <a:buAutoNum type="arabicPeriod"/>
            </a:pPr>
            <a:r>
              <a:rPr lang="en-US" altLang="en-US" sz="2400" smtClean="0"/>
              <a:t>Incorporate additional general updates that will: </a:t>
            </a:r>
          </a:p>
          <a:p>
            <a:pPr lvl="1" eaLnBrk="1" hangingPunct="1">
              <a:spcBef>
                <a:spcPts val="1800"/>
              </a:spcBef>
            </a:pPr>
            <a:r>
              <a:rPr lang="en-US" altLang="en-US" sz="2000" smtClean="0"/>
              <a:t>Establish the regulatory basis for issuing general permits.</a:t>
            </a:r>
          </a:p>
          <a:p>
            <a:pPr lvl="1" eaLnBrk="1" hangingPunct="1">
              <a:spcBef>
                <a:spcPts val="1800"/>
              </a:spcBef>
            </a:pPr>
            <a:r>
              <a:rPr lang="en-US" altLang="en-US" sz="2000" smtClean="0"/>
              <a:t>Clarify that NCWSs require a permit or approval from DEP prior to construction or operation.</a:t>
            </a:r>
          </a:p>
          <a:p>
            <a:pPr lvl="1" eaLnBrk="1" hangingPunct="1">
              <a:spcBef>
                <a:spcPts val="1800"/>
              </a:spcBef>
            </a:pPr>
            <a:r>
              <a:rPr lang="en-US" altLang="en-US" sz="2000" smtClean="0"/>
              <a:t>Address concerns related to gaps in monitoring and tracking of back-up water sources and entry points.</a:t>
            </a:r>
          </a:p>
        </p:txBody>
      </p:sp>
      <p:grpSp>
        <p:nvGrpSpPr>
          <p:cNvPr id="46083" name="Group 1"/>
          <p:cNvGrpSpPr>
            <a:grpSpLocks/>
          </p:cNvGrpSpPr>
          <p:nvPr/>
        </p:nvGrpSpPr>
        <p:grpSpPr bwMode="auto">
          <a:xfrm>
            <a:off x="288925" y="355600"/>
            <a:ext cx="8382000" cy="660400"/>
            <a:chOff x="288977" y="355144"/>
            <a:chExt cx="8382000" cy="661312"/>
          </a:xfrm>
        </p:grpSpPr>
        <p:pic>
          <p:nvPicPr>
            <p:cNvPr id="46086"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7"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Background and Purpose</a:t>
              </a:r>
            </a:p>
          </p:txBody>
        </p:sp>
      </p:grpSp>
      <p:pic>
        <p:nvPicPr>
          <p:cNvPr id="46084"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457200" y="2514600"/>
            <a:ext cx="8077200" cy="685800"/>
          </a:xfrm>
          <a:prstGeom prst="rect">
            <a:avLst/>
          </a:prstGeom>
          <a:noFill/>
          <a:ln w="825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441325" y="1143000"/>
            <a:ext cx="8550275" cy="4979988"/>
          </a:xfrm>
        </p:spPr>
        <p:txBody>
          <a:bodyPr/>
          <a:lstStyle/>
          <a:p>
            <a:pPr>
              <a:buFont typeface="Arial" panose="020B0604020202020204" pitchFamily="34" charset="0"/>
              <a:buChar char="•"/>
              <a:defRPr/>
            </a:pPr>
            <a:r>
              <a:rPr lang="en-US" sz="2800" dirty="0"/>
              <a:t>DEP is seeking to fill the </a:t>
            </a:r>
            <a:r>
              <a:rPr lang="en-US" sz="2800" b="1" dirty="0"/>
              <a:t>funding gap </a:t>
            </a:r>
            <a:r>
              <a:rPr lang="en-US" sz="2800" dirty="0"/>
              <a:t>to ensure sufficient program capacity to protect public health, comply with existing environmental laws and regulations, and maintain primacy.</a:t>
            </a:r>
          </a:p>
          <a:p>
            <a:pPr>
              <a:buFont typeface="Arial" panose="020B0604020202020204" pitchFamily="34" charset="0"/>
              <a:buChar char="•"/>
              <a:defRPr/>
            </a:pPr>
            <a:r>
              <a:rPr lang="en-US" sz="2800" dirty="0"/>
              <a:t>Fees are intended to cover ~ 50% of state costs or $7.5 M. The remaining funds ($7.7 M) will continue to come from the General Fund.</a:t>
            </a:r>
          </a:p>
          <a:p>
            <a:pPr>
              <a:buFont typeface="Arial" panose="020B0604020202020204" pitchFamily="34" charset="0"/>
              <a:buChar char="•"/>
              <a:defRPr/>
            </a:pPr>
            <a:r>
              <a:rPr lang="en-US" sz="2800" dirty="0"/>
              <a:t>Fees will cover technical services; operations; program management, development and administration; and other state costs. </a:t>
            </a:r>
          </a:p>
          <a:p>
            <a:pPr marL="0" indent="0" eaLnBrk="1" hangingPunct="1">
              <a:buFont typeface="Arial" charset="0"/>
              <a:buNone/>
              <a:defRPr/>
            </a:pPr>
            <a:endParaRPr lang="en-US" dirty="0"/>
          </a:p>
        </p:txBody>
      </p:sp>
      <p:grpSp>
        <p:nvGrpSpPr>
          <p:cNvPr id="48131" name="Group 1"/>
          <p:cNvGrpSpPr>
            <a:grpSpLocks/>
          </p:cNvGrpSpPr>
          <p:nvPr/>
        </p:nvGrpSpPr>
        <p:grpSpPr bwMode="auto">
          <a:xfrm>
            <a:off x="288925" y="355600"/>
            <a:ext cx="8382000" cy="660400"/>
            <a:chOff x="288977" y="355144"/>
            <a:chExt cx="8382000" cy="661312"/>
          </a:xfrm>
        </p:grpSpPr>
        <p:pic>
          <p:nvPicPr>
            <p:cNvPr id="48133"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4"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Fees</a:t>
              </a:r>
            </a:p>
          </p:txBody>
        </p:sp>
      </p:grpSp>
      <p:pic>
        <p:nvPicPr>
          <p:cNvPr id="48132"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2"/>
          <p:cNvSpPr>
            <a:spLocks noGrp="1"/>
          </p:cNvSpPr>
          <p:nvPr>
            <p:ph idx="1"/>
          </p:nvPr>
        </p:nvSpPr>
        <p:spPr>
          <a:xfrm>
            <a:off x="441325" y="1143000"/>
            <a:ext cx="8550275" cy="4979988"/>
          </a:xfrm>
        </p:spPr>
        <p:txBody>
          <a:bodyPr/>
          <a:lstStyle/>
          <a:p>
            <a:pPr marL="0" indent="0" algn="ctr">
              <a:buFont typeface="Arial" charset="0"/>
              <a:buNone/>
            </a:pPr>
            <a:endParaRPr lang="en-US" altLang="en-US" sz="2800" smtClean="0"/>
          </a:p>
          <a:p>
            <a:pPr marL="0" indent="0" algn="ctr">
              <a:buFont typeface="Arial" charset="0"/>
              <a:buNone/>
            </a:pPr>
            <a:endParaRPr lang="en-US" altLang="en-US" sz="2800" smtClean="0"/>
          </a:p>
          <a:p>
            <a:pPr marL="0" indent="0" eaLnBrk="1" hangingPunct="1">
              <a:buFont typeface="Arial" charset="0"/>
              <a:buNone/>
            </a:pPr>
            <a:endParaRPr lang="en-US" altLang="en-US" smtClean="0"/>
          </a:p>
        </p:txBody>
      </p:sp>
      <p:grpSp>
        <p:nvGrpSpPr>
          <p:cNvPr id="50179" name="Group 1"/>
          <p:cNvGrpSpPr>
            <a:grpSpLocks/>
          </p:cNvGrpSpPr>
          <p:nvPr/>
        </p:nvGrpSpPr>
        <p:grpSpPr bwMode="auto">
          <a:xfrm>
            <a:off x="288925" y="355600"/>
            <a:ext cx="8382000" cy="660400"/>
            <a:chOff x="288977" y="355144"/>
            <a:chExt cx="8382000" cy="661312"/>
          </a:xfrm>
        </p:grpSpPr>
        <p:pic>
          <p:nvPicPr>
            <p:cNvPr id="50184" name="Picture 5" descr="Aging bann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5"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SDW Program Costs and Funding</a:t>
              </a:r>
            </a:p>
          </p:txBody>
        </p:sp>
      </p:grpSp>
      <p:pic>
        <p:nvPicPr>
          <p:cNvPr id="50180" name="Picture 7" descr="DEP-rgb"/>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0181" name="Chart 4"/>
          <p:cNvGraphicFramePr>
            <a:graphicFrameLocks/>
          </p:cNvGraphicFramePr>
          <p:nvPr/>
        </p:nvGraphicFramePr>
        <p:xfrm>
          <a:off x="1473200" y="1244600"/>
          <a:ext cx="6197600" cy="4165600"/>
        </p:xfrm>
        <a:graphic>
          <a:graphicData uri="http://schemas.openxmlformats.org/presentationml/2006/ole">
            <mc:AlternateContent xmlns:mc="http://schemas.openxmlformats.org/markup-compatibility/2006">
              <mc:Choice xmlns:v="urn:schemas-microsoft-com:vml" Requires="v">
                <p:oleObj spid="_x0000_s50186" name="Chart" r:id="rId7" imgW="6206266" imgH="4170025" progId="Excel.Chart.8">
                  <p:embed/>
                </p:oleObj>
              </mc:Choice>
              <mc:Fallback>
                <p:oleObj name="Chart" r:id="rId7" imgW="6206266" imgH="4170025" progId="Excel.Chart.8">
                  <p:embed/>
                  <p:pic>
                    <p:nvPicPr>
                      <p:cNvPr id="0" name="Chart 4"/>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73200" y="1244600"/>
                        <a:ext cx="619760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0182" name="TextBox 5"/>
          <p:cNvSpPr txBox="1">
            <a:spLocks noChangeArrowheads="1"/>
          </p:cNvSpPr>
          <p:nvPr/>
        </p:nvSpPr>
        <p:spPr bwMode="auto">
          <a:xfrm>
            <a:off x="4572000" y="2438400"/>
            <a:ext cx="7905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t>$4.1M</a:t>
            </a:r>
          </a:p>
        </p:txBody>
      </p:sp>
      <p:sp>
        <p:nvSpPr>
          <p:cNvPr id="50183" name="TextBox 6"/>
          <p:cNvSpPr txBox="1">
            <a:spLocks noChangeArrowheads="1"/>
          </p:cNvSpPr>
          <p:nvPr/>
        </p:nvSpPr>
        <p:spPr bwMode="auto">
          <a:xfrm>
            <a:off x="3689350" y="4038600"/>
            <a:ext cx="7905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t>$7.7M</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Content Placeholder 2"/>
          <p:cNvSpPr>
            <a:spLocks noGrp="1"/>
          </p:cNvSpPr>
          <p:nvPr>
            <p:ph idx="1"/>
          </p:nvPr>
        </p:nvSpPr>
        <p:spPr>
          <a:xfrm>
            <a:off x="457200" y="1295400"/>
            <a:ext cx="8229600" cy="4267200"/>
          </a:xfrm>
        </p:spPr>
        <p:txBody>
          <a:bodyPr/>
          <a:lstStyle/>
          <a:p>
            <a:pPr eaLnBrk="1" hangingPunct="1"/>
            <a:r>
              <a:rPr lang="en-US" altLang="en-US" smtClean="0"/>
              <a:t>At least </a:t>
            </a:r>
            <a:r>
              <a:rPr lang="en-US" altLang="en-US" b="1" smtClean="0"/>
              <a:t>25 states </a:t>
            </a:r>
            <a:r>
              <a:rPr lang="en-US" altLang="en-US" smtClean="0"/>
              <a:t>charge annual fees including DE, NJ and VA.</a:t>
            </a:r>
          </a:p>
          <a:p>
            <a:pPr eaLnBrk="1" hangingPunct="1"/>
            <a:r>
              <a:rPr lang="en-US" altLang="en-US" smtClean="0"/>
              <a:t>Annual fees apply to all PWSs.</a:t>
            </a:r>
          </a:p>
          <a:p>
            <a:pPr eaLnBrk="1" hangingPunct="1"/>
            <a:r>
              <a:rPr lang="en-US" altLang="en-US" smtClean="0"/>
              <a:t>The proposed fees are intended to bear a reasonable relationship to the actual </a:t>
            </a:r>
            <a:r>
              <a:rPr lang="en-US" altLang="en-US" b="1" smtClean="0"/>
              <a:t>cost of providing services.</a:t>
            </a:r>
          </a:p>
          <a:p>
            <a:pPr eaLnBrk="1" hangingPunct="1"/>
            <a:r>
              <a:rPr lang="en-US" altLang="en-US" smtClean="0"/>
              <a:t>The fees also factor in </a:t>
            </a:r>
            <a:r>
              <a:rPr lang="en-US" altLang="en-US" b="1" smtClean="0"/>
              <a:t>affordability</a:t>
            </a:r>
            <a:r>
              <a:rPr lang="en-US" altLang="en-US" smtClean="0"/>
              <a:t> and </a:t>
            </a:r>
            <a:r>
              <a:rPr lang="en-US" altLang="en-US" b="1" smtClean="0"/>
              <a:t>equitability.</a:t>
            </a:r>
          </a:p>
          <a:p>
            <a:pPr eaLnBrk="1" hangingPunct="1"/>
            <a:endParaRPr lang="en-US" altLang="en-US" sz="2800" smtClean="0"/>
          </a:p>
          <a:p>
            <a:pPr lvl="1"/>
            <a:endParaRPr lang="en-US" altLang="en-US" sz="1200" smtClean="0"/>
          </a:p>
        </p:txBody>
      </p:sp>
      <p:grpSp>
        <p:nvGrpSpPr>
          <p:cNvPr id="52227" name="Group 1"/>
          <p:cNvGrpSpPr>
            <a:grpSpLocks/>
          </p:cNvGrpSpPr>
          <p:nvPr/>
        </p:nvGrpSpPr>
        <p:grpSpPr bwMode="auto">
          <a:xfrm>
            <a:off x="288925" y="355600"/>
            <a:ext cx="8382000" cy="660400"/>
            <a:chOff x="288977" y="355144"/>
            <a:chExt cx="8382000" cy="661312"/>
          </a:xfrm>
        </p:grpSpPr>
        <p:pic>
          <p:nvPicPr>
            <p:cNvPr id="52229"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0"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New Annual Fees</a:t>
              </a:r>
            </a:p>
          </p:txBody>
        </p:sp>
      </p:grpSp>
      <p:pic>
        <p:nvPicPr>
          <p:cNvPr id="52228"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457200" y="1295400"/>
            <a:ext cx="8229600" cy="4551363"/>
          </a:xfrm>
        </p:spPr>
        <p:txBody>
          <a:bodyPr/>
          <a:lstStyle/>
          <a:p>
            <a:pPr marL="0" indent="0" eaLnBrk="1" hangingPunct="1">
              <a:buFont typeface="Arial" panose="020B0604020202020204" pitchFamily="34" charset="0"/>
              <a:buNone/>
              <a:defRPr/>
            </a:pPr>
            <a:endParaRPr lang="en-US" altLang="en-US" dirty="0"/>
          </a:p>
          <a:p>
            <a:pPr eaLnBrk="1" hangingPunct="1">
              <a:buFont typeface="Arial" panose="020B0604020202020204" pitchFamily="34" charset="0"/>
              <a:buChar char="•"/>
              <a:defRPr/>
            </a:pPr>
            <a:endParaRPr lang="en-US" altLang="en-US" sz="2800" dirty="0"/>
          </a:p>
          <a:p>
            <a:pPr lvl="1">
              <a:buFont typeface="Arial" panose="020B0604020202020204" pitchFamily="34" charset="0"/>
              <a:buChar char="–"/>
              <a:defRPr/>
            </a:pPr>
            <a:endParaRPr lang="en-US" altLang="en-US" sz="1200" dirty="0"/>
          </a:p>
        </p:txBody>
      </p:sp>
      <p:grpSp>
        <p:nvGrpSpPr>
          <p:cNvPr id="54275" name="Group 1"/>
          <p:cNvGrpSpPr>
            <a:grpSpLocks/>
          </p:cNvGrpSpPr>
          <p:nvPr/>
        </p:nvGrpSpPr>
        <p:grpSpPr bwMode="auto">
          <a:xfrm>
            <a:off x="288925" y="355600"/>
            <a:ext cx="8382000" cy="660400"/>
            <a:chOff x="288977" y="355144"/>
            <a:chExt cx="8382000" cy="661312"/>
          </a:xfrm>
        </p:grpSpPr>
        <p:pic>
          <p:nvPicPr>
            <p:cNvPr id="54294"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95"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New Annual Fees</a:t>
              </a:r>
            </a:p>
          </p:txBody>
        </p:sp>
      </p:grpSp>
      <p:pic>
        <p:nvPicPr>
          <p:cNvPr id="54276"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p:cNvGraphicFramePr>
            <a:graphicFrameLocks noGrp="1"/>
          </p:cNvGraphicFramePr>
          <p:nvPr/>
        </p:nvGraphicFramePr>
        <p:xfrm>
          <a:off x="1524000" y="1397000"/>
          <a:ext cx="6096000" cy="3662363"/>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xmlns="" val="20000"/>
                    </a:ext>
                  </a:extLst>
                </a:gridCol>
                <a:gridCol w="4724400">
                  <a:extLst>
                    <a:ext uri="{9D8B030D-6E8A-4147-A177-3AD203B41FA5}">
                      <a16:colId xmlns:a16="http://schemas.microsoft.com/office/drawing/2014/main" xmlns="" val="20001"/>
                    </a:ext>
                  </a:extLst>
                </a:gridCol>
              </a:tblGrid>
              <a:tr h="370705">
                <a:tc gridSpan="2">
                  <a:txBody>
                    <a:bodyPr/>
                    <a:lstStyle/>
                    <a:p>
                      <a:pPr algn="ctr"/>
                      <a:r>
                        <a:rPr lang="en-US" sz="1800" dirty="0"/>
                        <a:t>Annual Fees for Several</a:t>
                      </a:r>
                      <a:r>
                        <a:rPr lang="en-US" sz="1800" baseline="0" dirty="0"/>
                        <a:t> </a:t>
                      </a:r>
                      <a:r>
                        <a:rPr lang="en-US" sz="1800" dirty="0"/>
                        <a:t>Mid-Atlantic States</a:t>
                      </a:r>
                    </a:p>
                  </a:txBody>
                  <a:tcPr marT="45704" marB="45704"/>
                </a:tc>
                <a:tc hMerge="1">
                  <a:txBody>
                    <a:bodyPr/>
                    <a:lstStyle/>
                    <a:p>
                      <a:endParaRPr lang="en-US" dirty="0"/>
                    </a:p>
                  </a:txBody>
                  <a:tcPr/>
                </a:tc>
                <a:extLst>
                  <a:ext uri="{0D108BD9-81ED-4DB2-BD59-A6C34878D82A}">
                    <a16:rowId xmlns:a16="http://schemas.microsoft.com/office/drawing/2014/main" xmlns="" val="10000"/>
                  </a:ext>
                </a:extLst>
              </a:tr>
              <a:tr h="1188657">
                <a:tc>
                  <a:txBody>
                    <a:bodyPr/>
                    <a:lstStyle/>
                    <a:p>
                      <a:r>
                        <a:rPr lang="en-US" sz="1800" dirty="0"/>
                        <a:t>Delaware</a:t>
                      </a:r>
                    </a:p>
                  </a:txBody>
                  <a:tcPr marT="45704" marB="45704"/>
                </a:tc>
                <a:tc>
                  <a:txBody>
                    <a:bodyPr/>
                    <a:lstStyle/>
                    <a:p>
                      <a:r>
                        <a:rPr lang="en-US" sz="1800" dirty="0"/>
                        <a:t>CWSs: Based on $1.50/connection</a:t>
                      </a:r>
                      <a:r>
                        <a:rPr lang="en-US" sz="1800" baseline="0" dirty="0"/>
                        <a:t> – Fees range from $330 - $32,500</a:t>
                      </a:r>
                    </a:p>
                    <a:p>
                      <a:r>
                        <a:rPr lang="en-US" sz="1800" baseline="0" dirty="0"/>
                        <a:t>NTNCWSs: $330</a:t>
                      </a:r>
                    </a:p>
                    <a:p>
                      <a:r>
                        <a:rPr lang="en-US" sz="1800" baseline="0" dirty="0"/>
                        <a:t>TNCWSs: $200</a:t>
                      </a:r>
                      <a:endParaRPr lang="en-US" sz="1800" dirty="0"/>
                    </a:p>
                  </a:txBody>
                  <a:tcPr marT="45704" marB="45704"/>
                </a:tc>
                <a:extLst>
                  <a:ext uri="{0D108BD9-81ED-4DB2-BD59-A6C34878D82A}">
                    <a16:rowId xmlns:a16="http://schemas.microsoft.com/office/drawing/2014/main" xmlns="" val="10001"/>
                  </a:ext>
                </a:extLst>
              </a:tr>
              <a:tr h="1188657">
                <a:tc>
                  <a:txBody>
                    <a:bodyPr/>
                    <a:lstStyle/>
                    <a:p>
                      <a:r>
                        <a:rPr lang="en-US" sz="1800" dirty="0"/>
                        <a:t>New Jersey</a:t>
                      </a:r>
                    </a:p>
                  </a:txBody>
                  <a:tcPr marT="45704" marB="45704"/>
                </a:tc>
                <a:tc>
                  <a:txBody>
                    <a:bodyPr/>
                    <a:lstStyle/>
                    <a:p>
                      <a:r>
                        <a:rPr lang="en-US" sz="1800" dirty="0"/>
                        <a:t>CWSs: Based on population and status of treatment</a:t>
                      </a:r>
                    </a:p>
                    <a:p>
                      <a:r>
                        <a:rPr lang="en-US" sz="1800" dirty="0"/>
                        <a:t>Pop (25-999):    $60 (no </a:t>
                      </a:r>
                      <a:r>
                        <a:rPr lang="en-US" sz="1800" dirty="0" err="1"/>
                        <a:t>trt</a:t>
                      </a:r>
                      <a:r>
                        <a:rPr lang="en-US" sz="1800" dirty="0"/>
                        <a:t>),  $120 (with </a:t>
                      </a:r>
                      <a:r>
                        <a:rPr lang="en-US" sz="1800" dirty="0" err="1"/>
                        <a:t>trt</a:t>
                      </a:r>
                      <a:r>
                        <a:rPr lang="en-US" sz="1800" dirty="0"/>
                        <a:t>)</a:t>
                      </a:r>
                    </a:p>
                    <a:p>
                      <a:r>
                        <a:rPr lang="en-US" sz="1800" dirty="0"/>
                        <a:t>Pop (&gt;50,000):  $1,640 (no </a:t>
                      </a:r>
                      <a:r>
                        <a:rPr lang="en-US" sz="1800" dirty="0" err="1"/>
                        <a:t>trt</a:t>
                      </a:r>
                      <a:r>
                        <a:rPr lang="en-US" sz="1800" dirty="0"/>
                        <a:t>), $3,280 (with </a:t>
                      </a:r>
                      <a:r>
                        <a:rPr lang="en-US" sz="1800" dirty="0" err="1"/>
                        <a:t>trt</a:t>
                      </a:r>
                      <a:r>
                        <a:rPr lang="en-US" sz="1800" dirty="0"/>
                        <a:t>)</a:t>
                      </a:r>
                    </a:p>
                  </a:txBody>
                  <a:tcPr marT="45704" marB="45704"/>
                </a:tc>
                <a:extLst>
                  <a:ext uri="{0D108BD9-81ED-4DB2-BD59-A6C34878D82A}">
                    <a16:rowId xmlns:a16="http://schemas.microsoft.com/office/drawing/2014/main" xmlns="" val="10002"/>
                  </a:ext>
                </a:extLst>
              </a:tr>
              <a:tr h="914345">
                <a:tc>
                  <a:txBody>
                    <a:bodyPr/>
                    <a:lstStyle/>
                    <a:p>
                      <a:r>
                        <a:rPr lang="en-US" sz="1800" dirty="0"/>
                        <a:t>Virginia</a:t>
                      </a:r>
                    </a:p>
                  </a:txBody>
                  <a:tcPr marT="45704" marB="45704"/>
                </a:tc>
                <a:tc>
                  <a:txBody>
                    <a:bodyPr/>
                    <a:lstStyle/>
                    <a:p>
                      <a:r>
                        <a:rPr lang="en-US" sz="1800" dirty="0"/>
                        <a:t>CWSs: Based on $2.05/connection, maximum fee for large systems is $160,000</a:t>
                      </a:r>
                    </a:p>
                    <a:p>
                      <a:r>
                        <a:rPr lang="en-US" sz="1800" dirty="0"/>
                        <a:t>NTNCWSs: $90</a:t>
                      </a:r>
                    </a:p>
                  </a:txBody>
                  <a:tcPr marT="45704" marB="45704"/>
                </a:tc>
                <a:extLst>
                  <a:ext uri="{0D108BD9-81ED-4DB2-BD59-A6C34878D82A}">
                    <a16:rowId xmlns:a16="http://schemas.microsoft.com/office/drawing/2014/main" xmlns="" val="10003"/>
                  </a:ext>
                </a:extLst>
              </a:tr>
            </a:tbl>
          </a:graphicData>
        </a:graphic>
      </p:graphicFrame>
      <p:sp>
        <p:nvSpPr>
          <p:cNvPr id="54293" name="TextBox 2"/>
          <p:cNvSpPr txBox="1">
            <a:spLocks noChangeArrowheads="1"/>
          </p:cNvSpPr>
          <p:nvPr/>
        </p:nvSpPr>
        <p:spPr bwMode="auto">
          <a:xfrm>
            <a:off x="1266825" y="5338763"/>
            <a:ext cx="6610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t>At least 25 states charge annual fees to augment SDW Program costs.</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2"/>
          <p:cNvSpPr>
            <a:spLocks noGrp="1"/>
          </p:cNvSpPr>
          <p:nvPr>
            <p:ph idx="1"/>
          </p:nvPr>
        </p:nvSpPr>
        <p:spPr>
          <a:xfrm>
            <a:off x="457200" y="1295400"/>
            <a:ext cx="8229600" cy="4267200"/>
          </a:xfrm>
        </p:spPr>
        <p:txBody>
          <a:bodyPr/>
          <a:lstStyle/>
          <a:p>
            <a:pPr eaLnBrk="1" hangingPunct="1"/>
            <a:r>
              <a:rPr lang="en-US" altLang="en-US" smtClean="0"/>
              <a:t>Annual fees range from:</a:t>
            </a:r>
          </a:p>
          <a:p>
            <a:pPr lvl="1" eaLnBrk="1" hangingPunct="1">
              <a:buFont typeface="Wingdings" pitchFamily="2" charset="2"/>
              <a:buChar char="q"/>
            </a:pPr>
            <a:r>
              <a:rPr lang="en-US" altLang="en-US" smtClean="0"/>
              <a:t>  $250 - $40,000 for CWSs</a:t>
            </a:r>
          </a:p>
          <a:p>
            <a:pPr lvl="1" eaLnBrk="1" hangingPunct="1">
              <a:buFont typeface="Wingdings" pitchFamily="2" charset="2"/>
              <a:buChar char="q"/>
            </a:pPr>
            <a:r>
              <a:rPr lang="en-US" altLang="en-US" smtClean="0"/>
              <a:t>  $50 - $1,000 for NCWSs</a:t>
            </a:r>
          </a:p>
          <a:p>
            <a:pPr lvl="1" eaLnBrk="1" hangingPunct="1">
              <a:buFont typeface="Wingdings" pitchFamily="2" charset="2"/>
              <a:buChar char="q"/>
            </a:pPr>
            <a:r>
              <a:rPr lang="en-US" altLang="en-US" smtClean="0"/>
              <a:t>  $1,000 - $2,500 for bottled, vended, retail and bulk water systems (BVRB)</a:t>
            </a:r>
          </a:p>
          <a:p>
            <a:pPr eaLnBrk="1" hangingPunct="1"/>
            <a:r>
              <a:rPr lang="en-US" altLang="en-US" smtClean="0"/>
              <a:t>Annual fees will likely be passed on to the 10.7 million customers as a user fee.</a:t>
            </a:r>
          </a:p>
          <a:p>
            <a:pPr eaLnBrk="1" hangingPunct="1"/>
            <a:r>
              <a:rPr lang="en-US" altLang="en-US" smtClean="0"/>
              <a:t>Per person costs range from $0.35 to $10 per year. </a:t>
            </a:r>
          </a:p>
          <a:p>
            <a:pPr eaLnBrk="1" hangingPunct="1"/>
            <a:endParaRPr lang="en-US" altLang="en-US" smtClean="0"/>
          </a:p>
          <a:p>
            <a:pPr eaLnBrk="1" hangingPunct="1"/>
            <a:endParaRPr lang="en-US" altLang="en-US" smtClean="0"/>
          </a:p>
          <a:p>
            <a:pPr lvl="1"/>
            <a:endParaRPr lang="en-US" altLang="en-US" sz="1200" smtClean="0"/>
          </a:p>
        </p:txBody>
      </p:sp>
      <p:grpSp>
        <p:nvGrpSpPr>
          <p:cNvPr id="56323" name="Group 1"/>
          <p:cNvGrpSpPr>
            <a:grpSpLocks/>
          </p:cNvGrpSpPr>
          <p:nvPr/>
        </p:nvGrpSpPr>
        <p:grpSpPr bwMode="auto">
          <a:xfrm>
            <a:off x="288925" y="355600"/>
            <a:ext cx="8382000" cy="660400"/>
            <a:chOff x="288977" y="355144"/>
            <a:chExt cx="8382000" cy="661312"/>
          </a:xfrm>
        </p:grpSpPr>
        <p:pic>
          <p:nvPicPr>
            <p:cNvPr id="56325"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326"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New Annual Fees</a:t>
              </a:r>
            </a:p>
          </p:txBody>
        </p:sp>
      </p:grpSp>
      <p:pic>
        <p:nvPicPr>
          <p:cNvPr id="56324"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p:cNvSpPr>
            <a:spLocks noGrp="1"/>
          </p:cNvSpPr>
          <p:nvPr>
            <p:ph idx="1"/>
          </p:nvPr>
        </p:nvSpPr>
        <p:spPr>
          <a:xfrm>
            <a:off x="457200" y="1295400"/>
            <a:ext cx="8229600" cy="4267200"/>
          </a:xfrm>
        </p:spPr>
        <p:txBody>
          <a:bodyPr/>
          <a:lstStyle/>
          <a:p>
            <a:pPr marL="0" indent="0" eaLnBrk="1" hangingPunct="1">
              <a:buFont typeface="Arial" panose="020B0604020202020204" pitchFamily="34" charset="0"/>
              <a:buNone/>
              <a:defRPr/>
            </a:pPr>
            <a:r>
              <a:rPr lang="en-US" altLang="en-US" sz="2800" dirty="0"/>
              <a:t>Estimated cost of providing services and adjusted fees (for affordability):</a:t>
            </a:r>
          </a:p>
          <a:p>
            <a:pPr eaLnBrk="1" hangingPunct="1">
              <a:buFont typeface="Arial" panose="020B0604020202020204" pitchFamily="34" charset="0"/>
              <a:buChar char="•"/>
              <a:defRPr/>
            </a:pPr>
            <a:r>
              <a:rPr lang="en-US" altLang="en-US" sz="2000" dirty="0"/>
              <a:t>Costs include inspections, review of sample results/plans, compliance determinations, technical assistance, etc. </a:t>
            </a:r>
          </a:p>
          <a:p>
            <a:pPr eaLnBrk="1" hangingPunct="1">
              <a:buFont typeface="Arial" panose="020B0604020202020204" pitchFamily="34" charset="0"/>
              <a:buChar char="•"/>
              <a:defRPr/>
            </a:pPr>
            <a:r>
              <a:rPr lang="en-US" altLang="en-US" sz="2000" dirty="0"/>
              <a:t>Est. cost for small CWS (pop = 100)</a:t>
            </a:r>
          </a:p>
          <a:p>
            <a:pPr lvl="1" eaLnBrk="1" hangingPunct="1">
              <a:buFont typeface="Arial" panose="020B0604020202020204" pitchFamily="34" charset="0"/>
              <a:buChar char="–"/>
              <a:defRPr/>
            </a:pPr>
            <a:r>
              <a:rPr lang="en-US" altLang="en-US" sz="2000" dirty="0"/>
              <a:t>44.5 </a:t>
            </a:r>
            <a:r>
              <a:rPr lang="en-US" altLang="en-US" sz="2000" dirty="0" err="1"/>
              <a:t>hrs</a:t>
            </a:r>
            <a:r>
              <a:rPr lang="en-US" altLang="en-US" sz="2000" dirty="0"/>
              <a:t> @ $49/</a:t>
            </a:r>
            <a:r>
              <a:rPr lang="en-US" altLang="en-US" sz="2000" dirty="0" err="1"/>
              <a:t>hr</a:t>
            </a:r>
            <a:r>
              <a:rPr lang="en-US" altLang="en-US" sz="2000" dirty="0"/>
              <a:t> = $2,180</a:t>
            </a:r>
          </a:p>
          <a:p>
            <a:pPr lvl="1" eaLnBrk="1" hangingPunct="1">
              <a:buFont typeface="Arial" panose="020B0604020202020204" pitchFamily="34" charset="0"/>
              <a:buChar char="–"/>
              <a:defRPr/>
            </a:pPr>
            <a:r>
              <a:rPr lang="en-US" altLang="en-US" sz="2000" dirty="0"/>
              <a:t>Adjusted fee = </a:t>
            </a:r>
            <a:r>
              <a:rPr lang="en-US" altLang="en-US" sz="2000" b="1" dirty="0"/>
              <a:t>$250 ($2.50 per person)</a:t>
            </a:r>
          </a:p>
          <a:p>
            <a:pPr eaLnBrk="1" hangingPunct="1">
              <a:buFont typeface="Arial" panose="020B0604020202020204" pitchFamily="34" charset="0"/>
              <a:buChar char="•"/>
              <a:defRPr/>
            </a:pPr>
            <a:r>
              <a:rPr lang="en-US" altLang="en-US" sz="2000" dirty="0"/>
              <a:t>Est. cost for medium CWS (pop = 5,000)</a:t>
            </a:r>
          </a:p>
          <a:p>
            <a:pPr lvl="1" eaLnBrk="1" hangingPunct="1">
              <a:buFont typeface="Arial" panose="020B0604020202020204" pitchFamily="34" charset="0"/>
              <a:buChar char="–"/>
              <a:defRPr/>
            </a:pPr>
            <a:r>
              <a:rPr lang="en-US" altLang="en-US" sz="2000" dirty="0"/>
              <a:t>50.3 </a:t>
            </a:r>
            <a:r>
              <a:rPr lang="en-US" altLang="en-US" sz="2000" dirty="0" err="1"/>
              <a:t>hrs</a:t>
            </a:r>
            <a:r>
              <a:rPr lang="en-US" altLang="en-US" sz="2000" dirty="0"/>
              <a:t> @ $49/</a:t>
            </a:r>
            <a:r>
              <a:rPr lang="en-US" altLang="en-US" sz="2000" dirty="0" err="1"/>
              <a:t>hr</a:t>
            </a:r>
            <a:r>
              <a:rPr lang="en-US" altLang="en-US" sz="2000" dirty="0"/>
              <a:t> = $2,465</a:t>
            </a:r>
          </a:p>
          <a:p>
            <a:pPr lvl="1" eaLnBrk="1" hangingPunct="1">
              <a:buFont typeface="Arial" panose="020B0604020202020204" pitchFamily="34" charset="0"/>
              <a:buChar char="–"/>
              <a:defRPr/>
            </a:pPr>
            <a:r>
              <a:rPr lang="en-US" altLang="en-US" sz="2000" dirty="0"/>
              <a:t>Adjusted fee = </a:t>
            </a:r>
            <a:r>
              <a:rPr lang="en-US" altLang="en-US" sz="2000" b="1" dirty="0"/>
              <a:t>$6,500 ($1.30 per person)</a:t>
            </a:r>
          </a:p>
          <a:p>
            <a:pPr eaLnBrk="1" hangingPunct="1">
              <a:buFont typeface="Arial" panose="020B0604020202020204" pitchFamily="34" charset="0"/>
              <a:buChar char="•"/>
              <a:defRPr/>
            </a:pPr>
            <a:r>
              <a:rPr lang="en-US" altLang="en-US" sz="2000" dirty="0"/>
              <a:t>Est. cost for large CWS (pop = 50,000)</a:t>
            </a:r>
          </a:p>
          <a:p>
            <a:pPr lvl="1" eaLnBrk="1" hangingPunct="1">
              <a:buFont typeface="Arial" panose="020B0604020202020204" pitchFamily="34" charset="0"/>
              <a:buChar char="–"/>
              <a:defRPr/>
            </a:pPr>
            <a:r>
              <a:rPr lang="en-US" altLang="en-US" sz="2000" dirty="0"/>
              <a:t>80 </a:t>
            </a:r>
            <a:r>
              <a:rPr lang="en-US" altLang="en-US" sz="2000" dirty="0" err="1"/>
              <a:t>hrs</a:t>
            </a:r>
            <a:r>
              <a:rPr lang="en-US" altLang="en-US" sz="2000" dirty="0"/>
              <a:t> @ $49/</a:t>
            </a:r>
            <a:r>
              <a:rPr lang="en-US" altLang="en-US" sz="2000" dirty="0" err="1"/>
              <a:t>hr</a:t>
            </a:r>
            <a:r>
              <a:rPr lang="en-US" altLang="en-US" sz="2000" dirty="0"/>
              <a:t> = $3,920</a:t>
            </a:r>
          </a:p>
          <a:p>
            <a:pPr lvl="1" eaLnBrk="1" hangingPunct="1">
              <a:buFont typeface="Arial" panose="020B0604020202020204" pitchFamily="34" charset="0"/>
              <a:buChar char="–"/>
              <a:defRPr/>
            </a:pPr>
            <a:r>
              <a:rPr lang="en-US" altLang="en-US" sz="2000" dirty="0"/>
              <a:t>Adjusted fee = </a:t>
            </a:r>
            <a:r>
              <a:rPr lang="en-US" altLang="en-US" sz="2000" b="1" dirty="0"/>
              <a:t>$25,000 ($0.50 per person) </a:t>
            </a:r>
          </a:p>
          <a:p>
            <a:pPr lvl="1" eaLnBrk="1" hangingPunct="1">
              <a:buFont typeface="Arial" panose="020B0604020202020204" pitchFamily="34" charset="0"/>
              <a:buChar char="–"/>
              <a:defRPr/>
            </a:pPr>
            <a:endParaRPr lang="en-US" altLang="en-US" dirty="0"/>
          </a:p>
          <a:p>
            <a:pPr eaLnBrk="1" hangingPunct="1">
              <a:buFont typeface="Arial" panose="020B0604020202020204" pitchFamily="34" charset="0"/>
              <a:buChar char="•"/>
              <a:defRPr/>
            </a:pPr>
            <a:endParaRPr lang="en-US" altLang="en-US" dirty="0"/>
          </a:p>
          <a:p>
            <a:pPr eaLnBrk="1" hangingPunct="1">
              <a:buFont typeface="Arial" panose="020B0604020202020204" pitchFamily="34" charset="0"/>
              <a:buChar char="•"/>
              <a:defRPr/>
            </a:pPr>
            <a:endParaRPr lang="en-US" altLang="en-US" dirty="0"/>
          </a:p>
          <a:p>
            <a:pPr lvl="1">
              <a:buFont typeface="Arial" panose="020B0604020202020204" pitchFamily="34" charset="0"/>
              <a:buChar char="–"/>
              <a:defRPr/>
            </a:pPr>
            <a:endParaRPr lang="en-US" altLang="en-US" sz="1200" dirty="0"/>
          </a:p>
        </p:txBody>
      </p:sp>
      <p:grpSp>
        <p:nvGrpSpPr>
          <p:cNvPr id="58371" name="Group 1"/>
          <p:cNvGrpSpPr>
            <a:grpSpLocks/>
          </p:cNvGrpSpPr>
          <p:nvPr/>
        </p:nvGrpSpPr>
        <p:grpSpPr bwMode="auto">
          <a:xfrm>
            <a:off x="288925" y="355600"/>
            <a:ext cx="8382000" cy="660400"/>
            <a:chOff x="288977" y="355144"/>
            <a:chExt cx="8382000" cy="661312"/>
          </a:xfrm>
        </p:grpSpPr>
        <p:pic>
          <p:nvPicPr>
            <p:cNvPr id="58373"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4"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New Annual Fees</a:t>
              </a:r>
            </a:p>
          </p:txBody>
        </p:sp>
      </p:grpSp>
      <p:pic>
        <p:nvPicPr>
          <p:cNvPr id="58372"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Content Placeholder 2"/>
          <p:cNvSpPr>
            <a:spLocks noGrp="1"/>
          </p:cNvSpPr>
          <p:nvPr>
            <p:ph idx="1"/>
          </p:nvPr>
        </p:nvSpPr>
        <p:spPr>
          <a:xfrm>
            <a:off x="457200" y="1295400"/>
            <a:ext cx="8229600" cy="4267200"/>
          </a:xfrm>
        </p:spPr>
        <p:txBody>
          <a:bodyPr/>
          <a:lstStyle/>
          <a:p>
            <a:pPr eaLnBrk="1" hangingPunct="1"/>
            <a:r>
              <a:rPr lang="en-US" altLang="en-US" smtClean="0"/>
              <a:t>Permit fees have not been increased since originally adopted in 1984.</a:t>
            </a:r>
          </a:p>
          <a:p>
            <a:pPr eaLnBrk="1" hangingPunct="1"/>
            <a:r>
              <a:rPr lang="en-US" altLang="en-US" smtClean="0"/>
              <a:t>Fees were determined using a workload analysis.</a:t>
            </a:r>
          </a:p>
          <a:p>
            <a:pPr eaLnBrk="1" hangingPunct="1"/>
            <a:r>
              <a:rPr lang="en-US" altLang="en-US" smtClean="0"/>
              <a:t>Fees range from $50 - $10,000.</a:t>
            </a:r>
          </a:p>
          <a:p>
            <a:pPr lvl="1"/>
            <a:endParaRPr lang="en-US" altLang="en-US" sz="1200" smtClean="0"/>
          </a:p>
        </p:txBody>
      </p:sp>
      <p:grpSp>
        <p:nvGrpSpPr>
          <p:cNvPr id="60419" name="Group 1"/>
          <p:cNvGrpSpPr>
            <a:grpSpLocks/>
          </p:cNvGrpSpPr>
          <p:nvPr/>
        </p:nvGrpSpPr>
        <p:grpSpPr bwMode="auto">
          <a:xfrm>
            <a:off x="288925" y="355600"/>
            <a:ext cx="8382000" cy="660400"/>
            <a:chOff x="288977" y="355144"/>
            <a:chExt cx="8382000" cy="661312"/>
          </a:xfrm>
        </p:grpSpPr>
        <p:pic>
          <p:nvPicPr>
            <p:cNvPr id="60421"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2"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Increased Permit Fees</a:t>
              </a:r>
            </a:p>
          </p:txBody>
        </p:sp>
      </p:grpSp>
      <p:pic>
        <p:nvPicPr>
          <p:cNvPr id="60420"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Content Placeholder 2"/>
          <p:cNvSpPr>
            <a:spLocks noGrp="1"/>
          </p:cNvSpPr>
          <p:nvPr>
            <p:ph idx="1"/>
          </p:nvPr>
        </p:nvSpPr>
        <p:spPr>
          <a:xfrm>
            <a:off x="457200" y="1295400"/>
            <a:ext cx="8229600" cy="4267200"/>
          </a:xfrm>
        </p:spPr>
        <p:txBody>
          <a:bodyPr/>
          <a:lstStyle/>
          <a:p>
            <a:pPr eaLnBrk="1" hangingPunct="1"/>
            <a:r>
              <a:rPr lang="en-US" altLang="en-US" sz="2800" smtClean="0"/>
              <a:t>Staffing levels are </a:t>
            </a:r>
            <a:r>
              <a:rPr lang="en-US" altLang="en-US" sz="2800" u="sng" smtClean="0"/>
              <a:t>down</a:t>
            </a:r>
            <a:r>
              <a:rPr lang="en-US" altLang="en-US" sz="2800" smtClean="0"/>
              <a:t> by </a:t>
            </a:r>
            <a:r>
              <a:rPr lang="en-US" altLang="en-US" sz="2800" b="1" smtClean="0"/>
              <a:t>25% </a:t>
            </a:r>
            <a:r>
              <a:rPr lang="en-US" altLang="en-US" sz="2800" smtClean="0"/>
              <a:t>since 2009.</a:t>
            </a:r>
          </a:p>
          <a:p>
            <a:pPr eaLnBrk="1" hangingPunct="1"/>
            <a:r>
              <a:rPr lang="en-US" altLang="en-US" sz="2800" smtClean="0"/>
              <a:t>Number of sanitary surveys (inspections) has steadily </a:t>
            </a:r>
            <a:r>
              <a:rPr lang="en-US" altLang="en-US" sz="2800" u="sng" smtClean="0"/>
              <a:t>declined</a:t>
            </a:r>
            <a:r>
              <a:rPr lang="en-US" altLang="en-US" sz="2800" smtClean="0"/>
              <a:t> from 3,177 (FY09/10) to 1,847 (FY15/16), resulting in </a:t>
            </a:r>
            <a:r>
              <a:rPr lang="en-US" altLang="en-US" sz="2800" b="1" smtClean="0"/>
              <a:t>overdue</a:t>
            </a:r>
            <a:r>
              <a:rPr lang="en-US" altLang="en-US" sz="2800" smtClean="0"/>
              <a:t> </a:t>
            </a:r>
            <a:r>
              <a:rPr lang="en-US" altLang="en-US" sz="2800" b="1" smtClean="0"/>
              <a:t>inspections</a:t>
            </a:r>
            <a:r>
              <a:rPr lang="en-US" altLang="en-US" sz="2800" smtClean="0"/>
              <a:t> for 448-703 PWSs in the last 6 years.</a:t>
            </a:r>
          </a:p>
          <a:p>
            <a:pPr eaLnBrk="1" hangingPunct="1"/>
            <a:r>
              <a:rPr lang="en-US" altLang="en-US" sz="2800" smtClean="0"/>
              <a:t>Number of </a:t>
            </a:r>
            <a:r>
              <a:rPr lang="en-US" altLang="en-US" sz="2800" b="1" smtClean="0"/>
              <a:t>unaddressed violations </a:t>
            </a:r>
            <a:r>
              <a:rPr lang="en-US" altLang="en-US" sz="2800" smtClean="0"/>
              <a:t>has steadily </a:t>
            </a:r>
            <a:r>
              <a:rPr lang="en-US" altLang="en-US" sz="2800" u="sng" smtClean="0"/>
              <a:t>increased</a:t>
            </a:r>
            <a:r>
              <a:rPr lang="en-US" altLang="en-US" sz="2800" smtClean="0"/>
              <a:t> to 7,922 in FY10-15.</a:t>
            </a:r>
          </a:p>
          <a:p>
            <a:pPr eaLnBrk="1" hangingPunct="1"/>
            <a:r>
              <a:rPr lang="en-US" altLang="en-US" sz="2800" smtClean="0"/>
              <a:t>% of CWSs meeting </a:t>
            </a:r>
            <a:r>
              <a:rPr lang="en-US" altLang="en-US" sz="2800" b="1" smtClean="0"/>
              <a:t>health-based standards </a:t>
            </a:r>
            <a:r>
              <a:rPr lang="en-US" altLang="en-US" sz="2800" smtClean="0"/>
              <a:t>has </a:t>
            </a:r>
            <a:r>
              <a:rPr lang="en-US" altLang="en-US" sz="2800" u="sng" smtClean="0"/>
              <a:t>declined</a:t>
            </a:r>
            <a:r>
              <a:rPr lang="en-US" altLang="en-US" sz="2800" smtClean="0"/>
              <a:t> from 97% (FY09/10) to 91% (FY15/16).</a:t>
            </a:r>
          </a:p>
          <a:p>
            <a:pPr eaLnBrk="1" hangingPunct="1"/>
            <a:endParaRPr lang="en-US" altLang="en-US" smtClean="0"/>
          </a:p>
          <a:p>
            <a:pPr eaLnBrk="1" hangingPunct="1"/>
            <a:endParaRPr lang="en-US" altLang="en-US" smtClean="0"/>
          </a:p>
          <a:p>
            <a:pPr lvl="1"/>
            <a:endParaRPr lang="en-US" altLang="en-US" sz="1200" smtClean="0"/>
          </a:p>
        </p:txBody>
      </p:sp>
      <p:grpSp>
        <p:nvGrpSpPr>
          <p:cNvPr id="62467" name="Group 1"/>
          <p:cNvGrpSpPr>
            <a:grpSpLocks/>
          </p:cNvGrpSpPr>
          <p:nvPr/>
        </p:nvGrpSpPr>
        <p:grpSpPr bwMode="auto">
          <a:xfrm>
            <a:off x="288925" y="355600"/>
            <a:ext cx="8382000" cy="660400"/>
            <a:chOff x="288977" y="355144"/>
            <a:chExt cx="8382000" cy="661312"/>
          </a:xfrm>
        </p:grpSpPr>
        <p:pic>
          <p:nvPicPr>
            <p:cNvPr id="62469"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70"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Impacts from Inadequate Funds</a:t>
              </a:r>
            </a:p>
          </p:txBody>
        </p:sp>
      </p:grpSp>
      <p:pic>
        <p:nvPicPr>
          <p:cNvPr id="62468"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Content Placeholder 2"/>
          <p:cNvSpPr>
            <a:spLocks noGrp="1"/>
          </p:cNvSpPr>
          <p:nvPr>
            <p:ph idx="1"/>
          </p:nvPr>
        </p:nvSpPr>
        <p:spPr>
          <a:xfrm>
            <a:off x="457200" y="1295400"/>
            <a:ext cx="8229600" cy="4267200"/>
          </a:xfrm>
        </p:spPr>
        <p:txBody>
          <a:bodyPr/>
          <a:lstStyle/>
          <a:p>
            <a:pPr eaLnBrk="1" hangingPunct="1"/>
            <a:r>
              <a:rPr lang="en-US" altLang="en-US" sz="2800" smtClean="0"/>
              <a:t>The reduction in staffing levels and failure to conduct routine/timely inspections may be contributing to the </a:t>
            </a:r>
            <a:r>
              <a:rPr lang="en-US" altLang="en-US" sz="2800" b="1" smtClean="0"/>
              <a:t>overall declining trend in PWS compliance rates</a:t>
            </a:r>
            <a:r>
              <a:rPr lang="en-US" altLang="en-US" sz="2800" smtClean="0"/>
              <a:t>.</a:t>
            </a:r>
          </a:p>
          <a:p>
            <a:pPr eaLnBrk="1" hangingPunct="1"/>
            <a:r>
              <a:rPr lang="en-US" altLang="en-US" sz="2800" smtClean="0"/>
              <a:t>Failure to meet safe drinking water standards </a:t>
            </a:r>
            <a:r>
              <a:rPr lang="en-US" altLang="en-US" sz="2800" b="1" smtClean="0"/>
              <a:t>puts</a:t>
            </a:r>
            <a:r>
              <a:rPr lang="en-US" altLang="en-US" sz="2800" smtClean="0"/>
              <a:t> </a:t>
            </a:r>
            <a:r>
              <a:rPr lang="en-US" altLang="en-US" sz="2800" b="1" smtClean="0"/>
              <a:t>public health at risk</a:t>
            </a:r>
            <a:r>
              <a:rPr lang="en-US" altLang="en-US" sz="2800" smtClean="0"/>
              <a:t>.</a:t>
            </a:r>
          </a:p>
          <a:p>
            <a:pPr eaLnBrk="1" hangingPunct="1"/>
            <a:r>
              <a:rPr lang="en-US" altLang="en-US" sz="2800" smtClean="0"/>
              <a:t>Failure to meet minimum program performance measures also </a:t>
            </a:r>
            <a:r>
              <a:rPr lang="en-US" altLang="en-US" sz="2800" b="1" smtClean="0"/>
              <a:t>jeopardizes</a:t>
            </a:r>
            <a:r>
              <a:rPr lang="en-US" altLang="en-US" sz="2800" smtClean="0"/>
              <a:t> </a:t>
            </a:r>
            <a:r>
              <a:rPr lang="en-US" altLang="en-US" sz="2800" b="1" smtClean="0"/>
              <a:t>primacy</a:t>
            </a:r>
            <a:r>
              <a:rPr lang="en-US" altLang="en-US" sz="2800" smtClean="0"/>
              <a:t>.  Performance issues/concerns have been well documented.  Program performance is currently under review by EPA Region III.  </a:t>
            </a:r>
          </a:p>
          <a:p>
            <a:pPr eaLnBrk="1" hangingPunct="1"/>
            <a:endParaRPr lang="en-US" altLang="en-US" smtClean="0"/>
          </a:p>
          <a:p>
            <a:pPr eaLnBrk="1" hangingPunct="1"/>
            <a:endParaRPr lang="en-US" altLang="en-US" smtClean="0"/>
          </a:p>
          <a:p>
            <a:pPr eaLnBrk="1" hangingPunct="1"/>
            <a:endParaRPr lang="en-US" altLang="en-US" smtClean="0"/>
          </a:p>
          <a:p>
            <a:pPr lvl="1"/>
            <a:endParaRPr lang="en-US" altLang="en-US" sz="1200" smtClean="0"/>
          </a:p>
        </p:txBody>
      </p:sp>
      <p:grpSp>
        <p:nvGrpSpPr>
          <p:cNvPr id="64515" name="Group 1"/>
          <p:cNvGrpSpPr>
            <a:grpSpLocks/>
          </p:cNvGrpSpPr>
          <p:nvPr/>
        </p:nvGrpSpPr>
        <p:grpSpPr bwMode="auto">
          <a:xfrm>
            <a:off x="288925" y="355600"/>
            <a:ext cx="8382000" cy="660400"/>
            <a:chOff x="288977" y="355144"/>
            <a:chExt cx="8382000" cy="661312"/>
          </a:xfrm>
        </p:grpSpPr>
        <p:pic>
          <p:nvPicPr>
            <p:cNvPr id="64517"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8"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Consequences of Inadequate Funds</a:t>
              </a:r>
            </a:p>
          </p:txBody>
        </p:sp>
      </p:grpSp>
      <p:pic>
        <p:nvPicPr>
          <p:cNvPr id="64516"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7543800" cy="4313238"/>
          </a:xfrm>
        </p:spPr>
        <p:txBody>
          <a:bodyPr/>
          <a:lstStyle/>
          <a:p>
            <a:r>
              <a:rPr lang="en-US" altLang="en-US" smtClean="0"/>
              <a:t>Please place your phones on mute</a:t>
            </a:r>
          </a:p>
          <a:p>
            <a:r>
              <a:rPr lang="en-US" altLang="en-US" smtClean="0"/>
              <a:t>We will field questions after the presentation using the </a:t>
            </a:r>
            <a:r>
              <a:rPr lang="en-US" altLang="en-US" u="sng" smtClean="0"/>
              <a:t>chat feature</a:t>
            </a:r>
            <a:endParaRPr lang="en-US" altLang="en-US" smtClean="0"/>
          </a:p>
          <a:p>
            <a:r>
              <a:rPr lang="en-US" altLang="en-US" smtClean="0"/>
              <a:t>One hour in duration</a:t>
            </a:r>
          </a:p>
          <a:p>
            <a:r>
              <a:rPr lang="en-US" altLang="en-US" smtClean="0"/>
              <a:t>Webinar recording and PowerPoint will be available on General Update website:</a:t>
            </a:r>
          </a:p>
          <a:p>
            <a:pPr lvl="1"/>
            <a:r>
              <a:rPr lang="en-US" altLang="en-US" smtClean="0">
                <a:hlinkClick r:id="rId4"/>
              </a:rPr>
              <a:t>http://tinyurl.com/109update</a:t>
            </a:r>
            <a:r>
              <a:rPr lang="en-US" altLang="en-US" smtClean="0"/>
              <a:t> </a:t>
            </a:r>
          </a:p>
          <a:p>
            <a:endParaRPr lang="en-US" altLang="en-US" smtClean="0"/>
          </a:p>
        </p:txBody>
      </p:sp>
      <p:sp>
        <p:nvSpPr>
          <p:cNvPr id="29699" name="Title 2"/>
          <p:cNvSpPr>
            <a:spLocks noGrp="1"/>
          </p:cNvSpPr>
          <p:nvPr>
            <p:ph type="title"/>
          </p:nvPr>
        </p:nvSpPr>
        <p:spPr/>
        <p:txBody>
          <a:bodyPr/>
          <a:lstStyle/>
          <a:p>
            <a:r>
              <a:rPr lang="en-US" altLang="en-US" smtClean="0"/>
              <a:t>Webinar Logistics</a:t>
            </a:r>
          </a:p>
        </p:txBody>
      </p:sp>
      <p:sp>
        <p:nvSpPr>
          <p:cNvPr id="4" name="Slide Number Placeholder 3"/>
          <p:cNvSpPr>
            <a:spLocks noGrp="1"/>
          </p:cNvSpPr>
          <p:nvPr>
            <p:ph type="sldNum" sz="quarter" idx="12"/>
          </p:nvPr>
        </p:nvSpPr>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fld id="{E5D5A932-E3CB-4112-A5A8-02222CA37358}" type="slidenum">
              <a:rPr lang="en-US" altLang="en-US" sz="1800">
                <a:solidFill>
                  <a:srgbClr val="898989"/>
                </a:solidFill>
              </a:rPr>
              <a:pPr eaLnBrk="1" hangingPunct="1">
                <a:spcBef>
                  <a:spcPct val="0"/>
                </a:spcBef>
                <a:buFontTx/>
                <a:buNone/>
              </a:pPr>
              <a:t>2</a:t>
            </a:fld>
            <a:endParaRPr lang="en-US" altLang="en-US" sz="1800">
              <a:solidFill>
                <a:srgbClr val="898989"/>
              </a:solidFill>
            </a:endParaRPr>
          </a:p>
        </p:txBody>
      </p:sp>
      <p:pic>
        <p:nvPicPr>
          <p:cNvPr id="29701" name="Picture 3" descr="C:\Users\wmcnamara\AppData\Local\Microsoft\Windows\Temporary Internet Files\Content.IE5\01M62GKF\icon-chat-global[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39000" y="2057400"/>
            <a:ext cx="1631950" cy="151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fade">
                                      <p:cBhvr>
                                        <p:cTn id="15"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Content Placeholder 2"/>
          <p:cNvSpPr>
            <a:spLocks noGrp="1"/>
          </p:cNvSpPr>
          <p:nvPr>
            <p:ph idx="1"/>
          </p:nvPr>
        </p:nvSpPr>
        <p:spPr>
          <a:xfrm>
            <a:off x="490538" y="1219200"/>
            <a:ext cx="8229600" cy="4419600"/>
          </a:xfrm>
        </p:spPr>
        <p:txBody>
          <a:bodyPr/>
          <a:lstStyle/>
          <a:p>
            <a:pPr marL="457200" indent="-457200" eaLnBrk="1" hangingPunct="1">
              <a:buFont typeface="Calibri" pitchFamily="34" charset="0"/>
              <a:buAutoNum type="arabicPeriod"/>
            </a:pPr>
            <a:r>
              <a:rPr lang="en-US" altLang="en-US" sz="2400" smtClean="0"/>
              <a:t>Incorporate the remaining general update provisions that were separated from the proposed Revised Total Coliform Rule (RTCR) as ordered by the EQB. </a:t>
            </a:r>
          </a:p>
          <a:p>
            <a:pPr marL="457200" indent="-457200" eaLnBrk="1" hangingPunct="1">
              <a:spcBef>
                <a:spcPts val="1800"/>
              </a:spcBef>
              <a:buFont typeface="Calibri" pitchFamily="34" charset="0"/>
              <a:buAutoNum type="arabicPeriod"/>
            </a:pPr>
            <a:r>
              <a:rPr lang="en-US" altLang="en-US" sz="2400" smtClean="0"/>
              <a:t>Establish new annual fees and amend existing permit fees.</a:t>
            </a:r>
          </a:p>
          <a:p>
            <a:pPr marL="457200" indent="-457200" eaLnBrk="1" hangingPunct="1">
              <a:spcBef>
                <a:spcPts val="1800"/>
              </a:spcBef>
              <a:buFont typeface="Calibri" pitchFamily="34" charset="0"/>
              <a:buAutoNum type="arabicPeriod"/>
            </a:pPr>
            <a:r>
              <a:rPr lang="en-US" altLang="en-US" sz="2400" smtClean="0"/>
              <a:t>Incorporate additional general updates that will: </a:t>
            </a:r>
          </a:p>
          <a:p>
            <a:pPr lvl="1" eaLnBrk="1" hangingPunct="1">
              <a:spcBef>
                <a:spcPts val="1800"/>
              </a:spcBef>
            </a:pPr>
            <a:r>
              <a:rPr lang="en-US" altLang="en-US" sz="2000" smtClean="0"/>
              <a:t>Establish the regulatory basis for issuing general permits.</a:t>
            </a:r>
          </a:p>
          <a:p>
            <a:pPr lvl="1" eaLnBrk="1" hangingPunct="1">
              <a:spcBef>
                <a:spcPts val="1800"/>
              </a:spcBef>
            </a:pPr>
            <a:r>
              <a:rPr lang="en-US" altLang="en-US" sz="2000" smtClean="0"/>
              <a:t>Clarify that NCWSs require a permit or approval from DEP prior to construction or operation.</a:t>
            </a:r>
          </a:p>
          <a:p>
            <a:pPr lvl="1" eaLnBrk="1" hangingPunct="1">
              <a:spcBef>
                <a:spcPts val="1800"/>
              </a:spcBef>
            </a:pPr>
            <a:r>
              <a:rPr lang="en-US" altLang="en-US" sz="2000" smtClean="0"/>
              <a:t>Address concerns related to gaps in monitoring and tracking of back-up water sources and entry points.</a:t>
            </a:r>
          </a:p>
        </p:txBody>
      </p:sp>
      <p:grpSp>
        <p:nvGrpSpPr>
          <p:cNvPr id="66563" name="Group 1"/>
          <p:cNvGrpSpPr>
            <a:grpSpLocks/>
          </p:cNvGrpSpPr>
          <p:nvPr/>
        </p:nvGrpSpPr>
        <p:grpSpPr bwMode="auto">
          <a:xfrm>
            <a:off x="288925" y="355600"/>
            <a:ext cx="8382000" cy="660400"/>
            <a:chOff x="288977" y="355144"/>
            <a:chExt cx="8382000" cy="661312"/>
          </a:xfrm>
        </p:grpSpPr>
        <p:pic>
          <p:nvPicPr>
            <p:cNvPr id="66566"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7"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Background and Purpose</a:t>
              </a:r>
            </a:p>
          </p:txBody>
        </p:sp>
      </p:grpSp>
      <p:pic>
        <p:nvPicPr>
          <p:cNvPr id="66564"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457200" y="3124200"/>
            <a:ext cx="8077200" cy="2722563"/>
          </a:xfrm>
          <a:prstGeom prst="rect">
            <a:avLst/>
          </a:prstGeom>
          <a:noFill/>
          <a:ln w="825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Content Placeholder 2"/>
          <p:cNvSpPr>
            <a:spLocks noGrp="1"/>
          </p:cNvSpPr>
          <p:nvPr>
            <p:ph idx="1"/>
          </p:nvPr>
        </p:nvSpPr>
        <p:spPr>
          <a:xfrm>
            <a:off x="457200" y="1295400"/>
            <a:ext cx="8229600" cy="4267200"/>
          </a:xfrm>
        </p:spPr>
        <p:txBody>
          <a:bodyPr/>
          <a:lstStyle/>
          <a:p>
            <a:pPr eaLnBrk="1" hangingPunct="1"/>
            <a:r>
              <a:rPr lang="en-US" altLang="en-US" smtClean="0"/>
              <a:t>Establish regulatory basis for general permits for high volume, low risk modifications to streamline permitting process.</a:t>
            </a:r>
          </a:p>
          <a:p>
            <a:pPr eaLnBrk="1" hangingPunct="1"/>
            <a:r>
              <a:rPr lang="en-US" altLang="en-US" smtClean="0"/>
              <a:t>Clarify that NCWSs must obtain a permit or approval from DEP prior to construction or operations.</a:t>
            </a:r>
          </a:p>
          <a:p>
            <a:pPr eaLnBrk="1" hangingPunct="1"/>
            <a:r>
              <a:rPr lang="en-US" altLang="en-US" smtClean="0"/>
              <a:t>Address concerns related to gaps in monitoring and tracking of back-up sources.</a:t>
            </a:r>
          </a:p>
        </p:txBody>
      </p:sp>
      <p:grpSp>
        <p:nvGrpSpPr>
          <p:cNvPr id="68611" name="Group 1"/>
          <p:cNvGrpSpPr>
            <a:grpSpLocks/>
          </p:cNvGrpSpPr>
          <p:nvPr/>
        </p:nvGrpSpPr>
        <p:grpSpPr bwMode="auto">
          <a:xfrm>
            <a:off x="288925" y="355600"/>
            <a:ext cx="8382000" cy="660400"/>
            <a:chOff x="288977" y="355144"/>
            <a:chExt cx="8382000" cy="661312"/>
          </a:xfrm>
        </p:grpSpPr>
        <p:pic>
          <p:nvPicPr>
            <p:cNvPr id="68613"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4"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Additional General Updates</a:t>
              </a:r>
            </a:p>
          </p:txBody>
        </p:sp>
      </p:grpSp>
      <p:pic>
        <p:nvPicPr>
          <p:cNvPr id="68612"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Content Placeholder 2"/>
          <p:cNvSpPr>
            <a:spLocks noGrp="1"/>
          </p:cNvSpPr>
          <p:nvPr>
            <p:ph idx="1"/>
          </p:nvPr>
        </p:nvSpPr>
        <p:spPr>
          <a:xfrm>
            <a:off x="457200" y="1295400"/>
            <a:ext cx="8229600" cy="4267200"/>
          </a:xfrm>
        </p:spPr>
        <p:txBody>
          <a:bodyPr/>
          <a:lstStyle/>
          <a:p>
            <a:pPr marL="0" indent="0" eaLnBrk="1" hangingPunct="1">
              <a:buFont typeface="Arial" charset="0"/>
              <a:buNone/>
            </a:pPr>
            <a:r>
              <a:rPr lang="en-US" altLang="en-US" smtClean="0"/>
              <a:t>Problem with existing gaps in monitoring and tracking of back-up sources:</a:t>
            </a:r>
          </a:p>
          <a:p>
            <a:pPr lvl="1" eaLnBrk="1" hangingPunct="1"/>
            <a:r>
              <a:rPr lang="en-US" altLang="en-US" smtClean="0"/>
              <a:t>Routine compliance monitoring </a:t>
            </a:r>
            <a:r>
              <a:rPr lang="en-US" altLang="en-US" b="1" u="sng" smtClean="0"/>
              <a:t>is not</a:t>
            </a:r>
            <a:r>
              <a:rPr lang="en-US" altLang="en-US" b="1" smtClean="0"/>
              <a:t> </a:t>
            </a:r>
            <a:r>
              <a:rPr lang="en-US" altLang="en-US" smtClean="0"/>
              <a:t>tracked for back-up/emergency sources of supply.</a:t>
            </a:r>
          </a:p>
          <a:p>
            <a:pPr lvl="1" eaLnBrk="1" hangingPunct="1"/>
            <a:r>
              <a:rPr lang="en-US" altLang="en-US" smtClean="0"/>
              <a:t>Back-up sources can be used 24/7.</a:t>
            </a:r>
          </a:p>
          <a:p>
            <a:pPr lvl="1" eaLnBrk="1" hangingPunct="1"/>
            <a:r>
              <a:rPr lang="en-US" altLang="en-US" smtClean="0"/>
              <a:t>There are </a:t>
            </a:r>
            <a:r>
              <a:rPr lang="en-US" altLang="en-US" b="1" smtClean="0"/>
              <a:t>no verifiable controls </a:t>
            </a:r>
            <a:r>
              <a:rPr lang="en-US" altLang="en-US" smtClean="0"/>
              <a:t>in place to ensure that proper monitoring is conducted prior to use.</a:t>
            </a:r>
          </a:p>
          <a:p>
            <a:pPr lvl="1" eaLnBrk="1" hangingPunct="1"/>
            <a:r>
              <a:rPr lang="en-US" altLang="en-US" smtClean="0"/>
              <a:t>Failure to properly monitor all sources puts public health at risk.</a:t>
            </a:r>
          </a:p>
        </p:txBody>
      </p:sp>
      <p:grpSp>
        <p:nvGrpSpPr>
          <p:cNvPr id="70659" name="Group 1"/>
          <p:cNvGrpSpPr>
            <a:grpSpLocks/>
          </p:cNvGrpSpPr>
          <p:nvPr/>
        </p:nvGrpSpPr>
        <p:grpSpPr bwMode="auto">
          <a:xfrm>
            <a:off x="288925" y="355600"/>
            <a:ext cx="8382000" cy="660400"/>
            <a:chOff x="288977" y="355144"/>
            <a:chExt cx="8382000" cy="661312"/>
          </a:xfrm>
        </p:grpSpPr>
        <p:pic>
          <p:nvPicPr>
            <p:cNvPr id="70661"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662"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Additional General Updates</a:t>
              </a:r>
            </a:p>
          </p:txBody>
        </p:sp>
      </p:grpSp>
      <p:pic>
        <p:nvPicPr>
          <p:cNvPr id="70660"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Content Placeholder 2"/>
          <p:cNvSpPr>
            <a:spLocks noGrp="1"/>
          </p:cNvSpPr>
          <p:nvPr>
            <p:ph idx="1"/>
          </p:nvPr>
        </p:nvSpPr>
        <p:spPr>
          <a:xfrm>
            <a:off x="457200" y="1295400"/>
            <a:ext cx="8229600" cy="4267200"/>
          </a:xfrm>
        </p:spPr>
        <p:txBody>
          <a:bodyPr/>
          <a:lstStyle/>
          <a:p>
            <a:pPr marL="0" indent="0" eaLnBrk="1" hangingPunct="1">
              <a:buFont typeface="Arial" charset="0"/>
              <a:buNone/>
            </a:pPr>
            <a:r>
              <a:rPr lang="en-US" altLang="en-US" sz="2800" smtClean="0"/>
              <a:t>Proposed revisions to address concerns with gaps in monitoring and tracking of back-up sources:</a:t>
            </a:r>
          </a:p>
          <a:p>
            <a:pPr lvl="1" eaLnBrk="1" hangingPunct="1"/>
            <a:r>
              <a:rPr lang="en-US" altLang="en-US" smtClean="0"/>
              <a:t>Begin tracking monitoring requirements for all sources (including back-up/emergency).</a:t>
            </a:r>
          </a:p>
          <a:p>
            <a:pPr lvl="1" eaLnBrk="1" hangingPunct="1"/>
            <a:r>
              <a:rPr lang="en-US" altLang="en-US" smtClean="0"/>
              <a:t>Require all sources to be used at least annually to ensure all sources are included in routine compliance monitoring. Also ensures facilities remain in good working order.</a:t>
            </a:r>
          </a:p>
          <a:p>
            <a:pPr lvl="1" eaLnBrk="1" hangingPunct="1"/>
            <a:r>
              <a:rPr lang="en-US" altLang="en-US" smtClean="0"/>
              <a:t>Require submission of a comprehensive monitoring plan.</a:t>
            </a:r>
          </a:p>
        </p:txBody>
      </p:sp>
      <p:grpSp>
        <p:nvGrpSpPr>
          <p:cNvPr id="72707" name="Group 1"/>
          <p:cNvGrpSpPr>
            <a:grpSpLocks/>
          </p:cNvGrpSpPr>
          <p:nvPr/>
        </p:nvGrpSpPr>
        <p:grpSpPr bwMode="auto">
          <a:xfrm>
            <a:off x="288925" y="355600"/>
            <a:ext cx="8382000" cy="660400"/>
            <a:chOff x="288977" y="355144"/>
            <a:chExt cx="8382000" cy="661312"/>
          </a:xfrm>
        </p:grpSpPr>
        <p:pic>
          <p:nvPicPr>
            <p:cNvPr id="72709"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10"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Additional General Updates</a:t>
              </a:r>
            </a:p>
          </p:txBody>
        </p:sp>
      </p:grpSp>
      <p:pic>
        <p:nvPicPr>
          <p:cNvPr id="72708"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Content Placeholder 2"/>
          <p:cNvSpPr>
            <a:spLocks noGrp="1"/>
          </p:cNvSpPr>
          <p:nvPr>
            <p:ph idx="1"/>
          </p:nvPr>
        </p:nvSpPr>
        <p:spPr>
          <a:xfrm>
            <a:off x="457200" y="1295400"/>
            <a:ext cx="8229600" cy="4267200"/>
          </a:xfrm>
        </p:spPr>
        <p:txBody>
          <a:bodyPr/>
          <a:lstStyle/>
          <a:p>
            <a:pPr eaLnBrk="1" hangingPunct="1"/>
            <a:r>
              <a:rPr lang="en-US" altLang="en-US" smtClean="0"/>
              <a:t>Presented pre-draft rule to TAC on 11/14/2016</a:t>
            </a:r>
          </a:p>
          <a:p>
            <a:pPr eaLnBrk="1" hangingPunct="1"/>
            <a:r>
              <a:rPr lang="en-US" altLang="en-US" smtClean="0"/>
              <a:t>Held webinar for additional stakeholders on 12/08/2016</a:t>
            </a:r>
          </a:p>
          <a:p>
            <a:pPr eaLnBrk="1" hangingPunct="1"/>
            <a:r>
              <a:rPr lang="en-US" altLang="en-US" smtClean="0"/>
              <a:t>Next steps:</a:t>
            </a:r>
          </a:p>
          <a:p>
            <a:pPr lvl="1" eaLnBrk="1" hangingPunct="1"/>
            <a:r>
              <a:rPr lang="en-US" altLang="en-US" sz="2400" smtClean="0"/>
              <a:t>Meet with TAC on 01/05/2017 for further discussion and obtain final recommendations</a:t>
            </a:r>
          </a:p>
          <a:p>
            <a:pPr lvl="1" eaLnBrk="1" hangingPunct="1"/>
            <a:r>
              <a:rPr lang="en-US" altLang="en-US" sz="2400" smtClean="0"/>
              <a:t>Incorporate/address TAC’s recommendations</a:t>
            </a:r>
          </a:p>
          <a:p>
            <a:pPr lvl="1" eaLnBrk="1" hangingPunct="1"/>
            <a:r>
              <a:rPr lang="en-US" altLang="en-US" sz="2400" smtClean="0"/>
              <a:t>Present draft rule to EQB in early 2017 for approval to move forward with proposed rulemaking</a:t>
            </a:r>
          </a:p>
          <a:p>
            <a:pPr lvl="1" eaLnBrk="1" hangingPunct="1"/>
            <a:endParaRPr lang="en-US" altLang="en-US" smtClean="0"/>
          </a:p>
        </p:txBody>
      </p:sp>
      <p:grpSp>
        <p:nvGrpSpPr>
          <p:cNvPr id="74755" name="Group 1"/>
          <p:cNvGrpSpPr>
            <a:grpSpLocks/>
          </p:cNvGrpSpPr>
          <p:nvPr/>
        </p:nvGrpSpPr>
        <p:grpSpPr bwMode="auto">
          <a:xfrm>
            <a:off x="288925" y="355600"/>
            <a:ext cx="8382000" cy="660400"/>
            <a:chOff x="288977" y="355144"/>
            <a:chExt cx="8382000" cy="661312"/>
          </a:xfrm>
        </p:grpSpPr>
        <p:pic>
          <p:nvPicPr>
            <p:cNvPr id="74757"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758"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Tentative Schedule &amp; Next Steps</a:t>
              </a:r>
            </a:p>
          </p:txBody>
        </p:sp>
      </p:grpSp>
      <p:pic>
        <p:nvPicPr>
          <p:cNvPr id="74756"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Content Placeholder 1"/>
          <p:cNvSpPr>
            <a:spLocks noGrp="1"/>
          </p:cNvSpPr>
          <p:nvPr>
            <p:ph idx="1"/>
          </p:nvPr>
        </p:nvSpPr>
        <p:spPr>
          <a:xfrm>
            <a:off x="457200" y="1143000"/>
            <a:ext cx="8229600" cy="4983163"/>
          </a:xfrm>
        </p:spPr>
        <p:txBody>
          <a:bodyPr/>
          <a:lstStyle/>
          <a:p>
            <a:r>
              <a:rPr lang="en-US" altLang="en-US" smtClean="0"/>
              <a:t>Use the chat box in the lower right to submit your questions.</a:t>
            </a:r>
          </a:p>
          <a:p>
            <a:endParaRPr lang="en-US" altLang="en-US" smtClean="0"/>
          </a:p>
          <a:p>
            <a:endParaRPr lang="en-US" altLang="en-US" smtClean="0"/>
          </a:p>
          <a:p>
            <a:endParaRPr lang="en-US" altLang="en-US" smtClean="0"/>
          </a:p>
          <a:p>
            <a:r>
              <a:rPr lang="en-US" altLang="en-US" smtClean="0"/>
              <a:t>You will not hear a presenter for about 5 minutes to give you time to enter questions. </a:t>
            </a:r>
          </a:p>
        </p:txBody>
      </p:sp>
      <p:sp>
        <p:nvSpPr>
          <p:cNvPr id="76803" name="Title 2"/>
          <p:cNvSpPr>
            <a:spLocks noGrp="1"/>
          </p:cNvSpPr>
          <p:nvPr>
            <p:ph type="title"/>
          </p:nvPr>
        </p:nvSpPr>
        <p:spPr/>
        <p:txBody>
          <a:bodyPr/>
          <a:lstStyle/>
          <a:p>
            <a:r>
              <a:rPr lang="en-US" altLang="en-US" smtClean="0"/>
              <a:t>Question and Answer</a:t>
            </a:r>
          </a:p>
        </p:txBody>
      </p:sp>
      <p:pic>
        <p:nvPicPr>
          <p:cNvPr id="7680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24375" y="1828800"/>
            <a:ext cx="3286125" cy="2181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2"/>
          <p:cNvSpPr>
            <a:spLocks noGrp="1"/>
          </p:cNvSpPr>
          <p:nvPr>
            <p:ph idx="1"/>
          </p:nvPr>
        </p:nvSpPr>
        <p:spPr>
          <a:xfrm>
            <a:off x="457200" y="1295400"/>
            <a:ext cx="8229600" cy="4267200"/>
          </a:xfrm>
        </p:spPr>
        <p:txBody>
          <a:bodyPr/>
          <a:lstStyle/>
          <a:p>
            <a:pPr marL="0" indent="0">
              <a:buFont typeface="Arial" panose="020B0604020202020204" pitchFamily="34" charset="0"/>
              <a:buNone/>
              <a:defRPr/>
            </a:pPr>
            <a:r>
              <a:rPr lang="en-US" dirty="0"/>
              <a:t>TAC’s website: </a:t>
            </a:r>
            <a:r>
              <a:rPr lang="en-US" u="sng" dirty="0">
                <a:hlinkClick r:id="rId4"/>
              </a:rPr>
              <a:t>http://tinyurl.com/DEPTACBoard</a:t>
            </a:r>
            <a:endParaRPr lang="en-US" u="sng" dirty="0"/>
          </a:p>
          <a:p>
            <a:pPr marL="0" indent="0">
              <a:buFont typeface="Arial" panose="020B0604020202020204" pitchFamily="34" charset="0"/>
              <a:buNone/>
              <a:defRPr/>
            </a:pPr>
            <a:endParaRPr lang="en-US" u="sng" dirty="0"/>
          </a:p>
          <a:p>
            <a:pPr marL="0" indent="0">
              <a:buFont typeface="Arial" panose="020B0604020202020204" pitchFamily="34" charset="0"/>
              <a:buNone/>
              <a:defRPr/>
            </a:pPr>
            <a:r>
              <a:rPr lang="en-US"/>
              <a:t>Draft Proposed </a:t>
            </a:r>
            <a:r>
              <a:rPr lang="en-US" dirty="0"/>
              <a:t>General Update &amp; Fees webpage: </a:t>
            </a:r>
            <a:r>
              <a:rPr lang="en-US" dirty="0">
                <a:hlinkClick r:id="rId5"/>
              </a:rPr>
              <a:t>http://tinyurl.com/109update</a:t>
            </a:r>
            <a:r>
              <a:rPr lang="en-US" dirty="0"/>
              <a:t> </a:t>
            </a:r>
          </a:p>
          <a:p>
            <a:pPr>
              <a:buFont typeface="Arial" panose="020B0604020202020204" pitchFamily="34" charset="0"/>
              <a:buChar char="•"/>
              <a:defRPr/>
            </a:pPr>
            <a:endParaRPr lang="en-US" dirty="0"/>
          </a:p>
          <a:p>
            <a:pPr marL="0" indent="0" eaLnBrk="1" hangingPunct="1">
              <a:buFont typeface="Arial" panose="020B0604020202020204" pitchFamily="34" charset="0"/>
              <a:buNone/>
              <a:defRPr/>
            </a:pPr>
            <a:endParaRPr lang="en-US" altLang="en-US" sz="2400" dirty="0"/>
          </a:p>
        </p:txBody>
      </p:sp>
      <p:grpSp>
        <p:nvGrpSpPr>
          <p:cNvPr id="78851" name="Group 1"/>
          <p:cNvGrpSpPr>
            <a:grpSpLocks/>
          </p:cNvGrpSpPr>
          <p:nvPr/>
        </p:nvGrpSpPr>
        <p:grpSpPr bwMode="auto">
          <a:xfrm>
            <a:off x="288925" y="355600"/>
            <a:ext cx="8382000" cy="660400"/>
            <a:chOff x="288977" y="355144"/>
            <a:chExt cx="8382000" cy="661312"/>
          </a:xfrm>
        </p:grpSpPr>
        <p:pic>
          <p:nvPicPr>
            <p:cNvPr id="78853" name="Picture 5" descr="Aging bann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0" name="Rectangle 2"/>
            <p:cNvSpPr txBox="1">
              <a:spLocks noChangeArrowheads="1"/>
            </p:cNvSpPr>
            <p:nvPr/>
          </p:nvSpPr>
          <p:spPr bwMode="auto">
            <a:xfrm>
              <a:off x="762052" y="385349"/>
              <a:ext cx="7848600" cy="456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fontAlgn="auto" hangingPunct="1">
                <a:spcBef>
                  <a:spcPct val="0"/>
                </a:spcBef>
                <a:spcAft>
                  <a:spcPts val="0"/>
                </a:spcAft>
                <a:buFontTx/>
                <a:buNone/>
                <a:defRPr/>
              </a:pPr>
              <a:r>
                <a:rPr lang="en-US" altLang="en-US" sz="4000" kern="0">
                  <a:solidFill>
                    <a:schemeClr val="bg1"/>
                  </a:solidFill>
                </a:rPr>
                <a:t>For more information:</a:t>
              </a:r>
            </a:p>
          </p:txBody>
        </p:sp>
      </p:grpSp>
      <p:pic>
        <p:nvPicPr>
          <p:cNvPr id="78852" name="Picture 7" descr="DEP-rg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ctrTitle"/>
          </p:nvPr>
        </p:nvSpPr>
        <p:spPr>
          <a:xfrm>
            <a:off x="252413" y="1752600"/>
            <a:ext cx="8610600" cy="4386263"/>
          </a:xfrm>
        </p:spPr>
        <p:txBody>
          <a:bodyPr/>
          <a:lstStyle/>
          <a:p>
            <a:pPr eaLnBrk="1" hangingPunct="1"/>
            <a:r>
              <a:rPr lang="en-US" altLang="en-US" b="1" smtClean="0"/>
              <a:t>Thank You</a:t>
            </a:r>
            <a:br>
              <a:rPr lang="en-US" altLang="en-US" b="1" smtClean="0"/>
            </a:br>
            <a:r>
              <a:rPr lang="en-US" altLang="en-US" b="1" smtClean="0"/>
              <a:t/>
            </a:r>
            <a:br>
              <a:rPr lang="en-US" altLang="en-US" b="1" smtClean="0"/>
            </a:br>
            <a:r>
              <a:rPr lang="en-US" altLang="en-US" sz="3200" smtClean="0"/>
              <a:t>Lisa Daniels, Director</a:t>
            </a:r>
            <a:br>
              <a:rPr lang="en-US" altLang="en-US" sz="3200" smtClean="0"/>
            </a:br>
            <a:r>
              <a:rPr lang="en-US" altLang="en-US" sz="3200" smtClean="0"/>
              <a:t>Ed Chescattie, Training &amp; Technical Assistance</a:t>
            </a:r>
            <a:br>
              <a:rPr lang="en-US" altLang="en-US" sz="3200" smtClean="0"/>
            </a:br>
            <a:r>
              <a:rPr lang="en-US" altLang="en-US" sz="3200" smtClean="0"/>
              <a:t>Bureau of Safe Drinking Water</a:t>
            </a:r>
            <a:r>
              <a:rPr lang="en-US" altLang="en-US" sz="3200" b="1" smtClean="0"/>
              <a:t/>
            </a:r>
            <a:br>
              <a:rPr lang="en-US" altLang="en-US" sz="3200" b="1" smtClean="0"/>
            </a:br>
            <a:r>
              <a:rPr lang="en-US" altLang="en-US" sz="3200" b="1" smtClean="0"/>
              <a:t/>
            </a:r>
            <a:br>
              <a:rPr lang="en-US" altLang="en-US" sz="3200" b="1" smtClean="0"/>
            </a:br>
            <a:r>
              <a:rPr lang="en-US" altLang="en-US" sz="3200" b="1" smtClean="0"/>
              <a:t/>
            </a:r>
            <a:br>
              <a:rPr lang="en-US" altLang="en-US" sz="3200" b="1" smtClean="0"/>
            </a:br>
            <a:endParaRPr lang="en-US" altLang="en-US" sz="3200" b="1" smtClean="0"/>
          </a:p>
        </p:txBody>
      </p:sp>
      <p:pic>
        <p:nvPicPr>
          <p:cNvPr id="8089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288" y="7938"/>
            <a:ext cx="9144001"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1"/>
          </p:nvPr>
        </p:nvSpPr>
        <p:spPr>
          <a:xfrm>
            <a:off x="490538" y="1219200"/>
            <a:ext cx="8229600" cy="4419600"/>
          </a:xfrm>
        </p:spPr>
        <p:txBody>
          <a:bodyPr/>
          <a:lstStyle/>
          <a:p>
            <a:pPr marL="457200" indent="-457200" eaLnBrk="1" hangingPunct="1">
              <a:buFont typeface="Calibri" pitchFamily="34" charset="0"/>
              <a:buAutoNum type="arabicPeriod"/>
            </a:pPr>
            <a:r>
              <a:rPr lang="en-US" altLang="en-US" sz="2400" smtClean="0"/>
              <a:t>Incorporate the remaining general update provisions that were separated from the previously proposed Revised Total Coliform Rule (RTCR) as directed by the EQB. </a:t>
            </a:r>
          </a:p>
          <a:p>
            <a:pPr marL="457200" indent="-457200" eaLnBrk="1" hangingPunct="1">
              <a:spcBef>
                <a:spcPts val="1800"/>
              </a:spcBef>
              <a:buFont typeface="Calibri" pitchFamily="34" charset="0"/>
              <a:buAutoNum type="arabicPeriod"/>
            </a:pPr>
            <a:r>
              <a:rPr lang="en-US" altLang="en-US" sz="2400" smtClean="0"/>
              <a:t>Establish new annual fees and amend existing permit fees.</a:t>
            </a:r>
          </a:p>
          <a:p>
            <a:pPr marL="457200" indent="-457200" eaLnBrk="1" hangingPunct="1">
              <a:spcBef>
                <a:spcPts val="1800"/>
              </a:spcBef>
              <a:buFont typeface="Calibri" pitchFamily="34" charset="0"/>
              <a:buAutoNum type="arabicPeriod"/>
            </a:pPr>
            <a:r>
              <a:rPr lang="en-US" altLang="en-US" sz="2400" smtClean="0"/>
              <a:t>Incorporate additional general updates that will: </a:t>
            </a:r>
          </a:p>
          <a:p>
            <a:pPr lvl="1" eaLnBrk="1" hangingPunct="1">
              <a:spcBef>
                <a:spcPts val="1800"/>
              </a:spcBef>
            </a:pPr>
            <a:r>
              <a:rPr lang="en-US" altLang="en-US" sz="2000" smtClean="0"/>
              <a:t>Establish the regulatory basis for issuing general permits.</a:t>
            </a:r>
          </a:p>
          <a:p>
            <a:pPr lvl="1" eaLnBrk="1" hangingPunct="1">
              <a:spcBef>
                <a:spcPts val="1800"/>
              </a:spcBef>
            </a:pPr>
            <a:r>
              <a:rPr lang="en-US" altLang="en-US" sz="2000" smtClean="0"/>
              <a:t>Clarify that noncommunity water systems (NCWS) require a permit or approval from DEP prior to construction or operation.</a:t>
            </a:r>
          </a:p>
          <a:p>
            <a:pPr lvl="1" eaLnBrk="1" hangingPunct="1">
              <a:spcBef>
                <a:spcPts val="1800"/>
              </a:spcBef>
            </a:pPr>
            <a:r>
              <a:rPr lang="en-US" altLang="en-US" sz="2000" smtClean="0"/>
              <a:t>Address concerns related to gaps in monitoring and tracking of back-up water sources and entry points.</a:t>
            </a:r>
          </a:p>
        </p:txBody>
      </p:sp>
      <p:grpSp>
        <p:nvGrpSpPr>
          <p:cNvPr id="31747" name="Group 1"/>
          <p:cNvGrpSpPr>
            <a:grpSpLocks/>
          </p:cNvGrpSpPr>
          <p:nvPr/>
        </p:nvGrpSpPr>
        <p:grpSpPr bwMode="auto">
          <a:xfrm>
            <a:off x="288925" y="355600"/>
            <a:ext cx="8382000" cy="660400"/>
            <a:chOff x="288977" y="355144"/>
            <a:chExt cx="8382000" cy="661312"/>
          </a:xfrm>
        </p:grpSpPr>
        <p:pic>
          <p:nvPicPr>
            <p:cNvPr id="31750"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1"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000">
                  <a:solidFill>
                    <a:schemeClr val="bg1"/>
                  </a:solidFill>
                </a:rPr>
                <a:t>Background and Purpose</a:t>
              </a:r>
            </a:p>
          </p:txBody>
        </p:sp>
      </p:grpSp>
      <p:pic>
        <p:nvPicPr>
          <p:cNvPr id="31748"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457200" y="1219200"/>
            <a:ext cx="8077200" cy="1295400"/>
          </a:xfrm>
          <a:prstGeom prst="rect">
            <a:avLst/>
          </a:prstGeom>
          <a:noFill/>
          <a:ln w="825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41325" y="1143000"/>
            <a:ext cx="8229600" cy="5257800"/>
          </a:xfrm>
        </p:spPr>
        <p:txBody>
          <a:bodyPr/>
          <a:lstStyle/>
          <a:p>
            <a:pPr>
              <a:defRPr/>
            </a:pPr>
            <a:r>
              <a:rPr lang="en-US" altLang="en-US" sz="2800" b="1" dirty="0">
                <a:effectLst>
                  <a:outerShdw blurRad="38100" dist="38100" dir="2700000" algn="tl">
                    <a:srgbClr val="000000">
                      <a:alpha val="43137"/>
                    </a:srgbClr>
                  </a:outerShdw>
                </a:effectLst>
              </a:rPr>
              <a:t>Clarify Source Water Assessment &amp; </a:t>
            </a:r>
          </a:p>
          <a:p>
            <a:pPr marL="0" indent="0">
              <a:buFont typeface="Arial" charset="0"/>
              <a:buNone/>
              <a:defRPr/>
            </a:pPr>
            <a:r>
              <a:rPr lang="en-US" altLang="en-US" sz="2800" b="1" dirty="0">
                <a:effectLst>
                  <a:outerShdw blurRad="38100" dist="38100" dir="2700000" algn="tl">
                    <a:srgbClr val="000000">
                      <a:alpha val="43137"/>
                    </a:srgbClr>
                  </a:outerShdw>
                </a:effectLst>
              </a:rPr>
              <a:t>     Protection Program Requirements:</a:t>
            </a:r>
          </a:p>
          <a:p>
            <a:pPr lvl="1">
              <a:defRPr/>
            </a:pPr>
            <a:r>
              <a:rPr lang="en-US" altLang="en-US" sz="2400" dirty="0"/>
              <a:t>Expand Well Head Protection Program to Source Water Protection Program, clarify inclusion of Surface Sources. </a:t>
            </a:r>
          </a:p>
          <a:p>
            <a:pPr lvl="1">
              <a:defRPr/>
            </a:pPr>
            <a:endParaRPr lang="en-US" altLang="en-US" sz="1000" dirty="0"/>
          </a:p>
          <a:p>
            <a:pPr lvl="1">
              <a:defRPr/>
            </a:pPr>
            <a:r>
              <a:rPr lang="en-US" altLang="en-US" sz="2400" dirty="0"/>
              <a:t>Include definitions related to SWP:  </a:t>
            </a:r>
            <a:r>
              <a:rPr lang="en-US" altLang="en-US" sz="2400" i="1" dirty="0"/>
              <a:t>Source Water Assessment, Source Water Protection Program, Surface Water Intake Protection Area and Surface Water Intake Protection Program</a:t>
            </a:r>
          </a:p>
          <a:p>
            <a:pPr lvl="1">
              <a:defRPr/>
            </a:pPr>
            <a:endParaRPr lang="en-US" altLang="en-US" sz="1000" i="1" dirty="0"/>
          </a:p>
          <a:p>
            <a:pPr lvl="1">
              <a:defRPr/>
            </a:pPr>
            <a:r>
              <a:rPr lang="en-US" altLang="en-US" sz="2400" dirty="0"/>
              <a:t>Require updated source water assessment by PWS if annual system evaluation identifies changes to potential sources of contamination.</a:t>
            </a:r>
            <a:endParaRPr lang="en-US" altLang="en-US" sz="2400" dirty="0">
              <a:solidFill>
                <a:srgbClr val="FF0000"/>
              </a:solidFill>
            </a:endParaRPr>
          </a:p>
        </p:txBody>
      </p:sp>
      <p:grpSp>
        <p:nvGrpSpPr>
          <p:cNvPr id="33795" name="Group 1"/>
          <p:cNvGrpSpPr>
            <a:grpSpLocks/>
          </p:cNvGrpSpPr>
          <p:nvPr/>
        </p:nvGrpSpPr>
        <p:grpSpPr bwMode="auto">
          <a:xfrm>
            <a:off x="288925" y="355600"/>
            <a:ext cx="8382000" cy="660400"/>
            <a:chOff x="288977" y="355144"/>
            <a:chExt cx="8382000" cy="661312"/>
          </a:xfrm>
        </p:grpSpPr>
        <p:pic>
          <p:nvPicPr>
            <p:cNvPr id="33797"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8"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3600">
                  <a:solidFill>
                    <a:schemeClr val="bg1"/>
                  </a:solidFill>
                </a:rPr>
                <a:t>Previously Proposed General Updates</a:t>
              </a:r>
            </a:p>
          </p:txBody>
        </p:sp>
      </p:grpSp>
      <p:pic>
        <p:nvPicPr>
          <p:cNvPr id="33796"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49963" y="5846763"/>
            <a:ext cx="2620962"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76200" y="1143000"/>
            <a:ext cx="8915400" cy="3962400"/>
          </a:xfrm>
        </p:spPr>
        <p:txBody>
          <a:bodyPr/>
          <a:lstStyle/>
          <a:p>
            <a:pPr>
              <a:defRPr/>
            </a:pPr>
            <a:r>
              <a:rPr lang="en-US" altLang="en-US" sz="2800" b="1" dirty="0">
                <a:effectLst>
                  <a:outerShdw blurRad="38100" dist="38100" dir="2700000" algn="tl">
                    <a:srgbClr val="000000">
                      <a:alpha val="43137"/>
                    </a:srgbClr>
                  </a:outerShdw>
                </a:effectLst>
              </a:rPr>
              <a:t>Clarify New Source Sampling &amp; Permitting Requirements:</a:t>
            </a:r>
          </a:p>
          <a:p>
            <a:pPr lvl="1">
              <a:defRPr/>
            </a:pPr>
            <a:r>
              <a:rPr lang="en-US" altLang="en-US" sz="2400" dirty="0"/>
              <a:t>The pre-drilling plan, source water assessment, and where necessary SWIP (Surface Water Identification Protocol) testing results must be included in application for construction permit.</a:t>
            </a:r>
          </a:p>
          <a:p>
            <a:pPr lvl="2">
              <a:defRPr/>
            </a:pPr>
            <a:r>
              <a:rPr lang="en-US" altLang="en-US" sz="2000" dirty="0"/>
              <a:t>This information was always required as per Public Water Supply (PWS) Design Manual &amp; Permit Modules.</a:t>
            </a:r>
          </a:p>
          <a:p>
            <a:pPr lvl="1">
              <a:defRPr/>
            </a:pPr>
            <a:endParaRPr lang="en-US" altLang="en-US" sz="1200" dirty="0"/>
          </a:p>
          <a:p>
            <a:pPr lvl="1">
              <a:defRPr/>
            </a:pPr>
            <a:r>
              <a:rPr lang="en-US" altLang="en-US" sz="2400" dirty="0">
                <a:solidFill>
                  <a:prstClr val="black"/>
                </a:solidFill>
              </a:rPr>
              <a:t>Make the existing process and expectations more transparent and easier to understand.</a:t>
            </a:r>
          </a:p>
          <a:p>
            <a:pPr lvl="1">
              <a:defRPr/>
            </a:pPr>
            <a:endParaRPr lang="en-US" altLang="en-US" sz="1200" dirty="0">
              <a:solidFill>
                <a:prstClr val="black"/>
              </a:solidFill>
            </a:endParaRPr>
          </a:p>
          <a:p>
            <a:pPr lvl="1">
              <a:defRPr/>
            </a:pPr>
            <a:r>
              <a:rPr lang="en-US" altLang="en-US" sz="2400" dirty="0">
                <a:solidFill>
                  <a:prstClr val="black"/>
                </a:solidFill>
              </a:rPr>
              <a:t>Thereby avoiding costly permitting delays for adding a new source.</a:t>
            </a:r>
            <a:endParaRPr lang="en-US" altLang="en-US" sz="2400" dirty="0">
              <a:solidFill>
                <a:srgbClr val="FF0000"/>
              </a:solidFill>
            </a:endParaRPr>
          </a:p>
        </p:txBody>
      </p:sp>
      <p:grpSp>
        <p:nvGrpSpPr>
          <p:cNvPr id="35843" name="Group 1"/>
          <p:cNvGrpSpPr>
            <a:grpSpLocks/>
          </p:cNvGrpSpPr>
          <p:nvPr/>
        </p:nvGrpSpPr>
        <p:grpSpPr bwMode="auto">
          <a:xfrm>
            <a:off x="288925" y="355600"/>
            <a:ext cx="8382000" cy="660400"/>
            <a:chOff x="288977" y="355144"/>
            <a:chExt cx="8382000" cy="661312"/>
          </a:xfrm>
        </p:grpSpPr>
        <p:pic>
          <p:nvPicPr>
            <p:cNvPr id="35845"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6"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3600">
                  <a:solidFill>
                    <a:schemeClr val="bg1"/>
                  </a:solidFill>
                </a:rPr>
                <a:t>Previously Proposed General Updates</a:t>
              </a:r>
            </a:p>
          </p:txBody>
        </p:sp>
      </p:grpSp>
      <p:pic>
        <p:nvPicPr>
          <p:cNvPr id="35844"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49963" y="5791200"/>
            <a:ext cx="262096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41325" y="1143000"/>
            <a:ext cx="8474075" cy="5257800"/>
          </a:xfrm>
        </p:spPr>
        <p:txBody>
          <a:bodyPr/>
          <a:lstStyle/>
          <a:p>
            <a:pPr>
              <a:defRPr/>
            </a:pPr>
            <a:r>
              <a:rPr lang="en-US" altLang="en-US" sz="2800" b="1" dirty="0">
                <a:effectLst>
                  <a:outerShdw blurRad="38100" dist="38100" dir="2700000" algn="tl">
                    <a:srgbClr val="000000">
                      <a:alpha val="43137"/>
                    </a:srgbClr>
                  </a:outerShdw>
                </a:effectLst>
              </a:rPr>
              <a:t>Require auxiliary power or an alternate provision – finished water storage and interconnections:</a:t>
            </a:r>
          </a:p>
          <a:p>
            <a:pPr marL="0" indent="0">
              <a:buFont typeface="Arial" charset="0"/>
              <a:buNone/>
              <a:defRPr/>
            </a:pPr>
            <a:endParaRPr lang="en-US" altLang="en-US" sz="1200" b="1" dirty="0">
              <a:effectLst>
                <a:outerShdw blurRad="38100" dist="38100" dir="2700000" algn="tl">
                  <a:srgbClr val="000000">
                    <a:alpha val="43137"/>
                  </a:srgbClr>
                </a:outerShdw>
              </a:effectLst>
            </a:endParaRPr>
          </a:p>
          <a:p>
            <a:pPr lvl="1">
              <a:defRPr/>
            </a:pPr>
            <a:r>
              <a:rPr lang="en-US" altLang="en-US" sz="2400" dirty="0">
                <a:effectLst>
                  <a:outerShdw blurRad="38100" dist="38100" dir="2700000" algn="tl">
                    <a:srgbClr val="000000">
                      <a:alpha val="43137"/>
                    </a:srgbClr>
                  </a:outerShdw>
                </a:effectLst>
              </a:rPr>
              <a:t>Pennsylvania’s drinking water sources are susceptible to both natural and man-made disasters:</a:t>
            </a:r>
          </a:p>
          <a:p>
            <a:pPr lvl="2">
              <a:defRPr/>
            </a:pPr>
            <a:r>
              <a:rPr lang="en-US" altLang="en-US" sz="2000" dirty="0">
                <a:effectLst>
                  <a:outerShdw blurRad="38100" dist="38100" dir="2700000" algn="tl">
                    <a:srgbClr val="000000">
                      <a:alpha val="43137"/>
                    </a:srgbClr>
                  </a:outerShdw>
                </a:effectLst>
              </a:rPr>
              <a:t>Tropical storms, flooding, high winds, ice, snow, </a:t>
            </a:r>
          </a:p>
          <a:p>
            <a:pPr lvl="2">
              <a:defRPr/>
            </a:pPr>
            <a:r>
              <a:rPr lang="en-US" altLang="en-US" sz="2000" dirty="0">
                <a:effectLst>
                  <a:outerShdw blurRad="38100" dist="38100" dir="2700000" algn="tl">
                    <a:srgbClr val="000000">
                      <a:alpha val="43137"/>
                    </a:srgbClr>
                  </a:outerShdw>
                </a:effectLst>
              </a:rPr>
              <a:t>Transportation corridor spills impacting downstream users</a:t>
            </a:r>
          </a:p>
          <a:p>
            <a:pPr marL="914400" lvl="2" indent="0">
              <a:buFont typeface="Arial" charset="0"/>
              <a:buNone/>
              <a:defRPr/>
            </a:pPr>
            <a:endParaRPr lang="en-US" altLang="en-US" sz="1200" dirty="0">
              <a:effectLst>
                <a:outerShdw blurRad="38100" dist="38100" dir="2700000" algn="tl">
                  <a:srgbClr val="000000">
                    <a:alpha val="43137"/>
                  </a:srgbClr>
                </a:outerShdw>
              </a:effectLst>
            </a:endParaRPr>
          </a:p>
          <a:p>
            <a:pPr lvl="1">
              <a:defRPr/>
            </a:pPr>
            <a:r>
              <a:rPr lang="en-US" altLang="en-US" sz="2400" dirty="0">
                <a:effectLst>
                  <a:outerShdw blurRad="38100" dist="38100" dir="2700000" algn="tl">
                    <a:srgbClr val="000000">
                      <a:alpha val="43137"/>
                    </a:srgbClr>
                  </a:outerShdw>
                </a:effectLst>
              </a:rPr>
              <a:t>Therefore, water systems must have effective options to provide consistent system service during such emergencies:</a:t>
            </a:r>
          </a:p>
          <a:p>
            <a:pPr lvl="2">
              <a:defRPr/>
            </a:pPr>
            <a:r>
              <a:rPr lang="en-US" altLang="en-US" sz="2000" dirty="0">
                <a:effectLst>
                  <a:outerShdw blurRad="38100" dist="38100" dir="2700000" algn="tl">
                    <a:srgbClr val="000000">
                      <a:alpha val="43137"/>
                    </a:srgbClr>
                  </a:outerShdw>
                </a:effectLst>
              </a:rPr>
              <a:t>Adequate auxiliary power </a:t>
            </a:r>
          </a:p>
          <a:p>
            <a:pPr lvl="2">
              <a:defRPr/>
            </a:pPr>
            <a:r>
              <a:rPr lang="en-US" altLang="en-US" sz="2000" dirty="0">
                <a:effectLst>
                  <a:outerShdw blurRad="38100" dist="38100" dir="2700000" algn="tl">
                    <a:srgbClr val="000000">
                      <a:alpha val="43137"/>
                    </a:srgbClr>
                  </a:outerShdw>
                </a:effectLst>
              </a:rPr>
              <a:t>Alternate provisions:  finished water storage or interconnections</a:t>
            </a:r>
          </a:p>
          <a:p>
            <a:pPr lvl="2">
              <a:defRPr/>
            </a:pPr>
            <a:endParaRPr lang="en-US" altLang="en-US" sz="2000" dirty="0">
              <a:effectLst>
                <a:outerShdw blurRad="38100" dist="38100" dir="2700000" algn="tl">
                  <a:srgbClr val="000000">
                    <a:alpha val="43137"/>
                  </a:srgbClr>
                </a:outerShdw>
              </a:effectLst>
            </a:endParaRPr>
          </a:p>
        </p:txBody>
      </p:sp>
      <p:grpSp>
        <p:nvGrpSpPr>
          <p:cNvPr id="37891" name="Group 1"/>
          <p:cNvGrpSpPr>
            <a:grpSpLocks/>
          </p:cNvGrpSpPr>
          <p:nvPr/>
        </p:nvGrpSpPr>
        <p:grpSpPr bwMode="auto">
          <a:xfrm>
            <a:off x="288925" y="355600"/>
            <a:ext cx="8382000" cy="660400"/>
            <a:chOff x="288977" y="355144"/>
            <a:chExt cx="8382000" cy="661312"/>
          </a:xfrm>
        </p:grpSpPr>
        <p:pic>
          <p:nvPicPr>
            <p:cNvPr id="37893"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4"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3600">
                  <a:solidFill>
                    <a:schemeClr val="bg1"/>
                  </a:solidFill>
                </a:rPr>
                <a:t>Previously Proposed General Updates</a:t>
              </a:r>
            </a:p>
          </p:txBody>
        </p:sp>
      </p:grpSp>
      <p:pic>
        <p:nvPicPr>
          <p:cNvPr id="37892"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49963" y="5846763"/>
            <a:ext cx="2620962"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41325" y="1143000"/>
            <a:ext cx="8702675" cy="5257800"/>
          </a:xfrm>
        </p:spPr>
        <p:txBody>
          <a:bodyPr/>
          <a:lstStyle/>
          <a:p>
            <a:pPr>
              <a:defRPr/>
            </a:pPr>
            <a:r>
              <a:rPr lang="en-US" altLang="en-US" sz="2800" b="1" dirty="0">
                <a:effectLst>
                  <a:outerShdw blurRad="38100" dist="38100" dir="2700000" algn="tl">
                    <a:srgbClr val="000000">
                      <a:alpha val="43137"/>
                    </a:srgbClr>
                  </a:outerShdw>
                </a:effectLst>
              </a:rPr>
              <a:t>Revise permit requirements and design standards,   and add new requirements for alarm and shutdown capabilities:</a:t>
            </a:r>
          </a:p>
          <a:p>
            <a:pPr lvl="1">
              <a:defRPr/>
            </a:pPr>
            <a:r>
              <a:rPr lang="en-US" altLang="en-US" sz="2400" dirty="0"/>
              <a:t>All surface water and GUDI filtration plants will need to be equipped with alarms.</a:t>
            </a:r>
          </a:p>
          <a:p>
            <a:pPr lvl="1">
              <a:defRPr/>
            </a:pPr>
            <a:r>
              <a:rPr lang="en-US" altLang="en-US" sz="2400" dirty="0"/>
              <a:t>If not staffed continuously, will also need shutdown capability.</a:t>
            </a:r>
          </a:p>
          <a:p>
            <a:pPr lvl="1">
              <a:defRPr/>
            </a:pPr>
            <a:r>
              <a:rPr lang="en-US" altLang="en-US" sz="2400" dirty="0"/>
              <a:t>Alarms and shutdowns will:</a:t>
            </a:r>
          </a:p>
          <a:p>
            <a:pPr lvl="2">
              <a:defRPr/>
            </a:pPr>
            <a:r>
              <a:rPr lang="en-US" altLang="en-US" sz="2000" dirty="0"/>
              <a:t>Be set at a level that results in compliance with applicable MCL’s MRDL’s and Treatment Techniques.</a:t>
            </a:r>
          </a:p>
          <a:p>
            <a:pPr lvl="2">
              <a:defRPr/>
            </a:pPr>
            <a:r>
              <a:rPr lang="en-US" altLang="en-US" sz="2000" dirty="0"/>
              <a:t>Include at minimum:  IFE &amp;CFE NTU, EP Cl2 residual, </a:t>
            </a:r>
            <a:r>
              <a:rPr lang="en-US" altLang="en-US" sz="2000" dirty="0" err="1"/>
              <a:t>clearwell</a:t>
            </a:r>
            <a:r>
              <a:rPr lang="en-US" altLang="en-US" sz="2000" dirty="0"/>
              <a:t> levels.  </a:t>
            </a:r>
          </a:p>
          <a:p>
            <a:pPr lvl="2">
              <a:defRPr/>
            </a:pPr>
            <a:r>
              <a:rPr lang="en-US" altLang="en-US" sz="2000" dirty="0"/>
              <a:t>Be capable of notifying the available operator on duty. </a:t>
            </a:r>
          </a:p>
          <a:p>
            <a:pPr lvl="2">
              <a:defRPr/>
            </a:pPr>
            <a:r>
              <a:rPr lang="en-US" altLang="en-US" sz="2000" dirty="0"/>
              <a:t>Be tested at least quarterly.</a:t>
            </a:r>
          </a:p>
          <a:p>
            <a:pPr lvl="1">
              <a:defRPr/>
            </a:pPr>
            <a:endParaRPr lang="en-US" altLang="en-US" sz="2400" dirty="0"/>
          </a:p>
        </p:txBody>
      </p:sp>
      <p:grpSp>
        <p:nvGrpSpPr>
          <p:cNvPr id="39939" name="Group 1"/>
          <p:cNvGrpSpPr>
            <a:grpSpLocks/>
          </p:cNvGrpSpPr>
          <p:nvPr/>
        </p:nvGrpSpPr>
        <p:grpSpPr bwMode="auto">
          <a:xfrm>
            <a:off x="288925" y="355600"/>
            <a:ext cx="8382000" cy="660400"/>
            <a:chOff x="288977" y="355144"/>
            <a:chExt cx="8382000" cy="661312"/>
          </a:xfrm>
        </p:grpSpPr>
        <p:pic>
          <p:nvPicPr>
            <p:cNvPr id="39941"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2"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3600">
                  <a:solidFill>
                    <a:schemeClr val="bg1"/>
                  </a:solidFill>
                </a:rPr>
                <a:t>Previously Proposed General Updates</a:t>
              </a:r>
            </a:p>
          </p:txBody>
        </p:sp>
      </p:grpSp>
      <p:pic>
        <p:nvPicPr>
          <p:cNvPr id="39940"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49963" y="5846763"/>
            <a:ext cx="2620962"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41325" y="1143000"/>
            <a:ext cx="8229600" cy="5257800"/>
          </a:xfrm>
        </p:spPr>
        <p:txBody>
          <a:bodyPr/>
          <a:lstStyle/>
          <a:p>
            <a:pPr>
              <a:defRPr/>
            </a:pPr>
            <a:r>
              <a:rPr lang="en-US" altLang="en-US" sz="2800" b="1" dirty="0">
                <a:effectLst>
                  <a:outerShdw blurRad="38100" dist="38100" dir="2700000" algn="tl">
                    <a:srgbClr val="000000">
                      <a:alpha val="43137"/>
                    </a:srgbClr>
                  </a:outerShdw>
                </a:effectLst>
              </a:rPr>
              <a:t>Revise treatment technique and turbidity performance requirements for pathogens:</a:t>
            </a:r>
          </a:p>
          <a:p>
            <a:pPr lvl="1">
              <a:defRPr/>
            </a:pPr>
            <a:r>
              <a:rPr lang="en-US" altLang="en-US" sz="2400" dirty="0"/>
              <a:t>Clarify requirement for continuous monitoring of CFE</a:t>
            </a:r>
          </a:p>
          <a:p>
            <a:pPr lvl="2">
              <a:defRPr/>
            </a:pPr>
            <a:r>
              <a:rPr lang="en-US" altLang="en-US" sz="2000" dirty="0"/>
              <a:t>Monitor and record no less frequently than once every 15 minutes the plant is in operation.</a:t>
            </a:r>
          </a:p>
          <a:p>
            <a:pPr lvl="2">
              <a:defRPr/>
            </a:pPr>
            <a:r>
              <a:rPr lang="en-US" altLang="en-US" sz="2000" dirty="0"/>
              <a:t>Failure in monitoring or recording equipment shall be fixed within 5 working days.</a:t>
            </a:r>
            <a:endParaRPr lang="en-US" altLang="en-US" dirty="0"/>
          </a:p>
          <a:p>
            <a:pPr lvl="1">
              <a:defRPr/>
            </a:pPr>
            <a:endParaRPr lang="en-US" altLang="en-US" sz="1000" dirty="0"/>
          </a:p>
          <a:p>
            <a:pPr lvl="1">
              <a:defRPr/>
            </a:pPr>
            <a:r>
              <a:rPr lang="en-US" altLang="en-US" sz="2400" dirty="0"/>
              <a:t>Establish specific performance requirements for CFE:</a:t>
            </a:r>
          </a:p>
          <a:p>
            <a:pPr lvl="2">
              <a:defRPr/>
            </a:pPr>
            <a:r>
              <a:rPr lang="en-US" altLang="en-US" sz="2000" dirty="0"/>
              <a:t>0.30 NTU for conventional or direct filtration technologies</a:t>
            </a:r>
          </a:p>
          <a:p>
            <a:pPr lvl="2">
              <a:defRPr/>
            </a:pPr>
            <a:r>
              <a:rPr lang="en-US" altLang="en-US" sz="2000" dirty="0"/>
              <a:t>1.0 NTU for slow sand and Diatomaceous Earth (DE) filtration</a:t>
            </a:r>
          </a:p>
          <a:p>
            <a:pPr lvl="2">
              <a:defRPr/>
            </a:pPr>
            <a:r>
              <a:rPr lang="en-US" altLang="en-US" sz="2000" dirty="0"/>
              <a:t>0.15 NTU for membranes </a:t>
            </a:r>
          </a:p>
          <a:p>
            <a:pPr lvl="1">
              <a:defRPr/>
            </a:pPr>
            <a:endParaRPr lang="en-US" altLang="en-US" sz="2400" dirty="0">
              <a:solidFill>
                <a:srgbClr val="FF0000"/>
              </a:solidFill>
            </a:endParaRPr>
          </a:p>
        </p:txBody>
      </p:sp>
      <p:grpSp>
        <p:nvGrpSpPr>
          <p:cNvPr id="41987" name="Group 1"/>
          <p:cNvGrpSpPr>
            <a:grpSpLocks/>
          </p:cNvGrpSpPr>
          <p:nvPr/>
        </p:nvGrpSpPr>
        <p:grpSpPr bwMode="auto">
          <a:xfrm>
            <a:off x="288925" y="355600"/>
            <a:ext cx="8382000" cy="660400"/>
            <a:chOff x="288977" y="355144"/>
            <a:chExt cx="8382000" cy="661312"/>
          </a:xfrm>
        </p:grpSpPr>
        <p:pic>
          <p:nvPicPr>
            <p:cNvPr id="41989"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90"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3600">
                  <a:solidFill>
                    <a:schemeClr val="bg1"/>
                  </a:solidFill>
                </a:rPr>
                <a:t>Previously Proposed General Updates</a:t>
              </a:r>
            </a:p>
          </p:txBody>
        </p:sp>
      </p:grpSp>
      <p:pic>
        <p:nvPicPr>
          <p:cNvPr id="41988"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49963" y="5832475"/>
            <a:ext cx="262096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41325" y="1143000"/>
            <a:ext cx="8229600" cy="5257800"/>
          </a:xfrm>
        </p:spPr>
        <p:txBody>
          <a:bodyPr/>
          <a:lstStyle/>
          <a:p>
            <a:pPr>
              <a:defRPr/>
            </a:pPr>
            <a:r>
              <a:rPr lang="en-US" altLang="en-US" sz="2800" b="1" dirty="0">
                <a:effectLst>
                  <a:outerShdw blurRad="38100" dist="38100" dir="2700000" algn="tl">
                    <a:srgbClr val="000000">
                      <a:alpha val="43137"/>
                    </a:srgbClr>
                  </a:outerShdw>
                </a:effectLst>
              </a:rPr>
              <a:t>Revise treatment technique and turbidity performance requirements for pathogens:</a:t>
            </a:r>
          </a:p>
          <a:p>
            <a:pPr lvl="1">
              <a:defRPr/>
            </a:pPr>
            <a:r>
              <a:rPr lang="en-US" altLang="en-US" sz="2400" dirty="0"/>
              <a:t>Lower IFE “</a:t>
            </a:r>
            <a:r>
              <a:rPr lang="en-US" altLang="en-US" sz="2400" u="sng" dirty="0"/>
              <a:t>trigger levels</a:t>
            </a:r>
            <a:r>
              <a:rPr lang="en-US" altLang="en-US" sz="2400" dirty="0"/>
              <a:t>” to be consistent with CFE performance levels.</a:t>
            </a:r>
          </a:p>
          <a:p>
            <a:pPr lvl="1">
              <a:defRPr/>
            </a:pPr>
            <a:r>
              <a:rPr lang="en-US" altLang="en-US" sz="2400" dirty="0"/>
              <a:t>IFE levels which trigger initial corrective actions:</a:t>
            </a:r>
            <a:endParaRPr lang="en-US" altLang="en-US" sz="2000" dirty="0"/>
          </a:p>
          <a:p>
            <a:pPr lvl="2">
              <a:defRPr/>
            </a:pPr>
            <a:r>
              <a:rPr lang="en-US" altLang="en-US" sz="2000" dirty="0"/>
              <a:t>0.30 NTU for conventional or direct</a:t>
            </a:r>
          </a:p>
          <a:p>
            <a:pPr lvl="2">
              <a:defRPr/>
            </a:pPr>
            <a:r>
              <a:rPr lang="en-US" altLang="en-US" sz="2000" dirty="0"/>
              <a:t>0.15 NTU for membranes</a:t>
            </a:r>
          </a:p>
          <a:p>
            <a:pPr lvl="2">
              <a:defRPr/>
            </a:pPr>
            <a:r>
              <a:rPr lang="en-US" altLang="en-US" sz="2000" dirty="0"/>
              <a:t>1.0 NTU for slow sand or DE</a:t>
            </a:r>
          </a:p>
          <a:p>
            <a:pPr lvl="1">
              <a:defRPr/>
            </a:pPr>
            <a:endParaRPr lang="en-US" altLang="en-US" sz="1000" dirty="0"/>
          </a:p>
          <a:p>
            <a:pPr lvl="1">
              <a:defRPr/>
            </a:pPr>
            <a:r>
              <a:rPr lang="en-US" altLang="en-US" sz="2400" dirty="0"/>
              <a:t>Require continuous IFE monitoring/reporting for </a:t>
            </a:r>
            <a:r>
              <a:rPr lang="en-US" altLang="en-US" sz="2400" u="sng" dirty="0"/>
              <a:t>all</a:t>
            </a:r>
            <a:r>
              <a:rPr lang="en-US" altLang="en-US" sz="2400" dirty="0"/>
              <a:t> filtration types.</a:t>
            </a:r>
            <a:endParaRPr lang="en-US" altLang="en-US" sz="2000" dirty="0"/>
          </a:p>
          <a:p>
            <a:pPr lvl="1">
              <a:defRPr/>
            </a:pPr>
            <a:endParaRPr lang="en-US" altLang="en-US" sz="2400" dirty="0"/>
          </a:p>
          <a:p>
            <a:pPr lvl="1">
              <a:defRPr/>
            </a:pPr>
            <a:endParaRPr lang="en-US" altLang="en-US" sz="2000" dirty="0"/>
          </a:p>
          <a:p>
            <a:pPr marL="457200" lvl="1" indent="0">
              <a:buFont typeface="Arial" charset="0"/>
              <a:buNone/>
              <a:defRPr/>
            </a:pPr>
            <a:endParaRPr lang="en-US" altLang="en-US" sz="2400" dirty="0">
              <a:solidFill>
                <a:srgbClr val="FF0000"/>
              </a:solidFill>
            </a:endParaRPr>
          </a:p>
        </p:txBody>
      </p:sp>
      <p:grpSp>
        <p:nvGrpSpPr>
          <p:cNvPr id="44035" name="Group 1"/>
          <p:cNvGrpSpPr>
            <a:grpSpLocks/>
          </p:cNvGrpSpPr>
          <p:nvPr/>
        </p:nvGrpSpPr>
        <p:grpSpPr bwMode="auto">
          <a:xfrm>
            <a:off x="288925" y="355600"/>
            <a:ext cx="8382000" cy="660400"/>
            <a:chOff x="288977" y="355144"/>
            <a:chExt cx="8382000" cy="661312"/>
          </a:xfrm>
        </p:grpSpPr>
        <p:pic>
          <p:nvPicPr>
            <p:cNvPr id="44037"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8"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3600">
                  <a:solidFill>
                    <a:schemeClr val="bg1"/>
                  </a:solidFill>
                </a:rPr>
                <a:t>Previously Proposed General Updates</a:t>
              </a:r>
            </a:p>
          </p:txBody>
        </p:sp>
      </p:grpSp>
      <p:pic>
        <p:nvPicPr>
          <p:cNvPr id="44036"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49963" y="5838825"/>
            <a:ext cx="2620962" cy="55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7"/>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2883</TotalTime>
  <Words>3961</Words>
  <Application>Microsoft Office PowerPoint</Application>
  <PresentationFormat>On-screen Show (4:3)</PresentationFormat>
  <Paragraphs>439</Paragraphs>
  <Slides>27</Slides>
  <Notes>27</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27</vt:i4>
      </vt:variant>
    </vt:vector>
  </HeadingPairs>
  <TitlesOfParts>
    <vt:vector size="34" baseType="lpstr">
      <vt:lpstr>Calibri</vt:lpstr>
      <vt:lpstr>Arial</vt:lpstr>
      <vt:lpstr>Wingdings</vt:lpstr>
      <vt:lpstr>Office Theme</vt:lpstr>
      <vt:lpstr>1_Office Theme</vt:lpstr>
      <vt:lpstr>3_Office Theme</vt:lpstr>
      <vt:lpstr>Microsoft Excel Chart</vt:lpstr>
      <vt:lpstr> Chapter 109 General Update and Fees DRAFT Proposed Regulatory Amendments </vt:lpstr>
      <vt:lpstr>Webinar Logistics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 and Answer</vt:lpstr>
      <vt:lpstr>PowerPoint Presentation</vt:lpstr>
      <vt:lpstr>Thank You  Lisa Daniels, Director Ed Chescattie, Training &amp; Technical Assistance Bureau of Safe Drinking Water   </vt:lpstr>
    </vt:vector>
  </TitlesOfParts>
  <Company>Commonwealth of Pennsylvania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Bold Black 44 pt Calibri Font</dc:title>
  <dc:creator>Rickens, Susan</dc:creator>
  <cp:lastModifiedBy>Bill McNamara</cp:lastModifiedBy>
  <cp:revision>193</cp:revision>
  <cp:lastPrinted>2016-11-30T17:37:51Z</cp:lastPrinted>
  <dcterms:created xsi:type="dcterms:W3CDTF">2012-04-25T13:00:02Z</dcterms:created>
  <dcterms:modified xsi:type="dcterms:W3CDTF">2016-12-16T13:15:59Z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59FFD672-E10F-42DC-BAAE-2A74D10D8DB5</vt:lpwstr>
  </property>
  <property fmtid="{D5CDD505-2E9C-101B-9397-08002B2CF9AE}" pid="3" name="ArticulatePath">
    <vt:lpwstr>SDW Webinar PPT_Final</vt:lpwstr>
  </property>
</Properties>
</file>